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10" r:id="rId3"/>
    <p:sldId id="3122" r:id="rId4"/>
    <p:sldId id="3108" r:id="rId5"/>
    <p:sldId id="3114" r:id="rId6"/>
    <p:sldId id="3115" r:id="rId7"/>
    <p:sldId id="3113" r:id="rId8"/>
    <p:sldId id="3118" r:id="rId9"/>
    <p:sldId id="3117" r:id="rId10"/>
    <p:sldId id="3119" r:id="rId11"/>
    <p:sldId id="3116" r:id="rId12"/>
    <p:sldId id="3120" r:id="rId13"/>
    <p:sldId id="3121" r:id="rId14"/>
    <p:sldId id="3123" r:id="rId15"/>
    <p:sldId id="3125" r:id="rId16"/>
    <p:sldId id="3126" r:id="rId17"/>
    <p:sldId id="3130" r:id="rId18"/>
    <p:sldId id="3131" r:id="rId19"/>
    <p:sldId id="3135" r:id="rId20"/>
    <p:sldId id="3132" r:id="rId21"/>
    <p:sldId id="3133" r:id="rId22"/>
    <p:sldId id="3147" r:id="rId23"/>
    <p:sldId id="3134" r:id="rId24"/>
    <p:sldId id="3136" r:id="rId25"/>
    <p:sldId id="3143" r:id="rId26"/>
    <p:sldId id="3144" r:id="rId27"/>
    <p:sldId id="3145" r:id="rId28"/>
    <p:sldId id="3146" r:id="rId29"/>
    <p:sldId id="3137" r:id="rId30"/>
    <p:sldId id="3139" r:id="rId31"/>
    <p:sldId id="3112" r:id="rId32"/>
    <p:sldId id="3141" r:id="rId33"/>
    <p:sldId id="3140" r:id="rId34"/>
    <p:sldId id="3142" r:id="rId35"/>
    <p:sldId id="3149" r:id="rId36"/>
    <p:sldId id="3150" r:id="rId37"/>
    <p:sldId id="3148" r:id="rId38"/>
    <p:sldId id="308"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 Weiner" initials="BW" lastIdx="49" clrIdx="0">
    <p:extLst>
      <p:ext uri="{19B8F6BF-5375-455C-9EA6-DF929625EA0E}">
        <p15:presenceInfo xmlns:p15="http://schemas.microsoft.com/office/powerpoint/2012/main" userId="S::brwe9007@colorado.edu::92dca84f-4a08-48d3-b988-4408773df37e" providerId="AD"/>
      </p:ext>
    </p:extLst>
  </p:cmAuthor>
  <p:cmAuthor id="2" name="Hilary Maybee" initials="HM" lastIdx="2" clrIdx="1">
    <p:extLst>
      <p:ext uri="{19B8F6BF-5375-455C-9EA6-DF929625EA0E}">
        <p15:presenceInfo xmlns:p15="http://schemas.microsoft.com/office/powerpoint/2012/main" userId="S::hima1018@colorado.edu::4f9aa255-7944-44e2-9833-8a092912b03c" providerId="AD"/>
      </p:ext>
    </p:extLst>
  </p:cmAuthor>
  <p:cmAuthor id="3" name="Peter Shaffery" initials="PS" lastIdx="2" clrIdx="2">
    <p:extLst>
      <p:ext uri="{19B8F6BF-5375-455C-9EA6-DF929625EA0E}">
        <p15:presenceInfo xmlns:p15="http://schemas.microsoft.com/office/powerpoint/2012/main" userId="S::pesh5067@colorado.edu::3b100ae8-6a82-49d9-9e0e-d73be13718e4" providerId="AD"/>
      </p:ext>
    </p:extLst>
  </p:cmAuthor>
  <p:cmAuthor id="4" name="Danielle Jeanette Lyles" initials="DL" lastIdx="28" clrIdx="3">
    <p:extLst>
      <p:ext uri="{19B8F6BF-5375-455C-9EA6-DF929625EA0E}">
        <p15:presenceInfo xmlns:p15="http://schemas.microsoft.com/office/powerpoint/2012/main" userId="S::daly9226@colorado.edu::65e37f7c-0c09-4d6a-877d-504bbcbdc3c9" providerId="AD"/>
      </p:ext>
    </p:extLst>
  </p:cmAuthor>
  <p:cmAuthor id="5" name="John Nicholas Einterz" initials="JE" lastIdx="5" clrIdx="4">
    <p:extLst>
      <p:ext uri="{19B8F6BF-5375-455C-9EA6-DF929625EA0E}">
        <p15:presenceInfo xmlns:p15="http://schemas.microsoft.com/office/powerpoint/2012/main" userId="S::joei3426@colorado.edu::8715198d-3ca2-495c-b34d-ac39d7d6f2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BF23"/>
    <a:srgbClr val="CFB879"/>
    <a:srgbClr val="D3B979"/>
    <a:srgbClr val="D2C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0F8431-E952-004C-8877-0704D56B4ED7}" v="1027" dt="2021-03-19T16:03:38.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76285"/>
  </p:normalViewPr>
  <p:slideViewPr>
    <p:cSldViewPr snapToGrid="0" snapToObjects="1">
      <p:cViewPr varScale="1">
        <p:scale>
          <a:sx n="135" d="100"/>
          <a:sy n="135" d="100"/>
        </p:scale>
        <p:origin x="1576" y="176"/>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94556E-6ECB-4C6B-9A2E-A7DDD61C480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E633DC8-574D-4B85-B37B-45810D69DFFD}">
      <dgm:prSet/>
      <dgm:spPr/>
      <dgm:t>
        <a:bodyPr/>
        <a:lstStyle/>
        <a:p>
          <a:r>
            <a:rPr lang="en-US" dirty="0"/>
            <a:t>This is a well-known computer science problem called the </a:t>
          </a:r>
          <a:r>
            <a:rPr lang="en-US" b="1" dirty="0"/>
            <a:t>explore-exploit tradeoff</a:t>
          </a:r>
        </a:p>
      </dgm:t>
    </dgm:pt>
    <dgm:pt modelId="{95CCC11D-762E-4180-AB59-A2F8D4A60C76}" type="parTrans" cxnId="{FF9F2261-E0E5-4706-96EB-F8AFA7DE3F55}">
      <dgm:prSet/>
      <dgm:spPr/>
      <dgm:t>
        <a:bodyPr/>
        <a:lstStyle/>
        <a:p>
          <a:endParaRPr lang="en-US"/>
        </a:p>
      </dgm:t>
    </dgm:pt>
    <dgm:pt modelId="{9A70BD06-73AD-4537-A9AC-D2D9CD79EC0C}" type="sibTrans" cxnId="{FF9F2261-E0E5-4706-96EB-F8AFA7DE3F55}">
      <dgm:prSet/>
      <dgm:spPr/>
      <dgm:t>
        <a:bodyPr/>
        <a:lstStyle/>
        <a:p>
          <a:endParaRPr lang="en-US"/>
        </a:p>
      </dgm:t>
    </dgm:pt>
    <dgm:pt modelId="{109FB7E0-19E3-4DCF-BEED-95149E34D38D}">
      <dgm:prSet/>
      <dgm:spPr/>
      <dgm:t>
        <a:bodyPr/>
        <a:lstStyle/>
        <a:p>
          <a:r>
            <a:rPr lang="en-US" dirty="0"/>
            <a:t>Computers can scan through nearly limitless choices. How do we maximize the expected value from a selection?</a:t>
          </a:r>
        </a:p>
      </dgm:t>
    </dgm:pt>
    <dgm:pt modelId="{7F65EA6B-2B7E-45A9-AD55-7812C8D2830E}" type="parTrans" cxnId="{875A5865-22C3-428C-8195-64F2793D736F}">
      <dgm:prSet/>
      <dgm:spPr/>
      <dgm:t>
        <a:bodyPr/>
        <a:lstStyle/>
        <a:p>
          <a:endParaRPr lang="en-US"/>
        </a:p>
      </dgm:t>
    </dgm:pt>
    <dgm:pt modelId="{36E26697-9D10-442F-BF04-94FFE39B32CD}" type="sibTrans" cxnId="{875A5865-22C3-428C-8195-64F2793D736F}">
      <dgm:prSet/>
      <dgm:spPr/>
      <dgm:t>
        <a:bodyPr/>
        <a:lstStyle/>
        <a:p>
          <a:endParaRPr lang="en-US"/>
        </a:p>
      </dgm:t>
    </dgm:pt>
    <dgm:pt modelId="{874D3041-F867-4F9D-803F-27F9DD00D0F9}" type="pres">
      <dgm:prSet presAssocID="{CA94556E-6ECB-4C6B-9A2E-A7DDD61C4807}" presName="root" presStyleCnt="0">
        <dgm:presLayoutVars>
          <dgm:dir/>
          <dgm:resizeHandles val="exact"/>
        </dgm:presLayoutVars>
      </dgm:prSet>
      <dgm:spPr/>
    </dgm:pt>
    <dgm:pt modelId="{D5DE0CC6-0624-41C5-9838-CA5378A32612}" type="pres">
      <dgm:prSet presAssocID="{6E633DC8-574D-4B85-B37B-45810D69DFFD}" presName="compNode" presStyleCnt="0"/>
      <dgm:spPr/>
    </dgm:pt>
    <dgm:pt modelId="{632B4E68-595F-4D22-9F21-F64BC5BFB904}" type="pres">
      <dgm:prSet presAssocID="{6E633DC8-574D-4B85-B37B-45810D69DFFD}" presName="bgRect" presStyleLbl="bgShp" presStyleIdx="0" presStyleCnt="2"/>
      <dgm:spPr/>
    </dgm:pt>
    <dgm:pt modelId="{A9ADB935-1A92-459E-B108-53115C68E259}" type="pres">
      <dgm:prSet presAssocID="{6E633DC8-574D-4B85-B37B-45810D69DF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D7807F2-8F91-418E-A873-015D617B22AD}" type="pres">
      <dgm:prSet presAssocID="{6E633DC8-574D-4B85-B37B-45810D69DFFD}" presName="spaceRect" presStyleCnt="0"/>
      <dgm:spPr/>
    </dgm:pt>
    <dgm:pt modelId="{4631DF16-2406-4270-A670-9C6CD4E9B267}" type="pres">
      <dgm:prSet presAssocID="{6E633DC8-574D-4B85-B37B-45810D69DFFD}" presName="parTx" presStyleLbl="revTx" presStyleIdx="0" presStyleCnt="2">
        <dgm:presLayoutVars>
          <dgm:chMax val="0"/>
          <dgm:chPref val="0"/>
        </dgm:presLayoutVars>
      </dgm:prSet>
      <dgm:spPr/>
    </dgm:pt>
    <dgm:pt modelId="{E6DDB3CD-48E4-45E1-ADC3-ED92BB4F90D4}" type="pres">
      <dgm:prSet presAssocID="{9A70BD06-73AD-4537-A9AC-D2D9CD79EC0C}" presName="sibTrans" presStyleCnt="0"/>
      <dgm:spPr/>
    </dgm:pt>
    <dgm:pt modelId="{1FA3E98E-364E-4257-A667-E4AA8EDC7180}" type="pres">
      <dgm:prSet presAssocID="{109FB7E0-19E3-4DCF-BEED-95149E34D38D}" presName="compNode" presStyleCnt="0"/>
      <dgm:spPr/>
    </dgm:pt>
    <dgm:pt modelId="{FFF928D6-36F6-4A1F-B154-9A4B27CE240C}" type="pres">
      <dgm:prSet presAssocID="{109FB7E0-19E3-4DCF-BEED-95149E34D38D}" presName="bgRect" presStyleLbl="bgShp" presStyleIdx="1" presStyleCnt="2"/>
      <dgm:spPr/>
    </dgm:pt>
    <dgm:pt modelId="{99182D54-A400-46F1-828F-D884D74A6588}" type="pres">
      <dgm:prSet presAssocID="{109FB7E0-19E3-4DCF-BEED-95149E34D3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6CBBFE9E-93A2-4A69-A091-F5726EC5A847}" type="pres">
      <dgm:prSet presAssocID="{109FB7E0-19E3-4DCF-BEED-95149E34D38D}" presName="spaceRect" presStyleCnt="0"/>
      <dgm:spPr/>
    </dgm:pt>
    <dgm:pt modelId="{4DDB3F4E-0A2B-4DD3-AC28-B7F74989E9F8}" type="pres">
      <dgm:prSet presAssocID="{109FB7E0-19E3-4DCF-BEED-95149E34D38D}" presName="parTx" presStyleLbl="revTx" presStyleIdx="1" presStyleCnt="2">
        <dgm:presLayoutVars>
          <dgm:chMax val="0"/>
          <dgm:chPref val="0"/>
        </dgm:presLayoutVars>
      </dgm:prSet>
      <dgm:spPr/>
    </dgm:pt>
  </dgm:ptLst>
  <dgm:cxnLst>
    <dgm:cxn modelId="{CF4B4D57-F242-4396-AA90-CBEADD439607}" type="presOf" srcId="{6E633DC8-574D-4B85-B37B-45810D69DFFD}" destId="{4631DF16-2406-4270-A670-9C6CD4E9B267}" srcOrd="0" destOrd="0" presId="urn:microsoft.com/office/officeart/2018/2/layout/IconVerticalSolidList"/>
    <dgm:cxn modelId="{FF9F2261-E0E5-4706-96EB-F8AFA7DE3F55}" srcId="{CA94556E-6ECB-4C6B-9A2E-A7DDD61C4807}" destId="{6E633DC8-574D-4B85-B37B-45810D69DFFD}" srcOrd="0" destOrd="0" parTransId="{95CCC11D-762E-4180-AB59-A2F8D4A60C76}" sibTransId="{9A70BD06-73AD-4537-A9AC-D2D9CD79EC0C}"/>
    <dgm:cxn modelId="{875A5865-22C3-428C-8195-64F2793D736F}" srcId="{CA94556E-6ECB-4C6B-9A2E-A7DDD61C4807}" destId="{109FB7E0-19E3-4DCF-BEED-95149E34D38D}" srcOrd="1" destOrd="0" parTransId="{7F65EA6B-2B7E-45A9-AD55-7812C8D2830E}" sibTransId="{36E26697-9D10-442F-BF04-94FFE39B32CD}"/>
    <dgm:cxn modelId="{6EBB6479-025D-4486-9B6C-491F4A3EA19E}" type="presOf" srcId="{109FB7E0-19E3-4DCF-BEED-95149E34D38D}" destId="{4DDB3F4E-0A2B-4DD3-AC28-B7F74989E9F8}" srcOrd="0" destOrd="0" presId="urn:microsoft.com/office/officeart/2018/2/layout/IconVerticalSolidList"/>
    <dgm:cxn modelId="{838CA788-A6FD-470C-BCB3-0D2216E66DFA}" type="presOf" srcId="{CA94556E-6ECB-4C6B-9A2E-A7DDD61C4807}" destId="{874D3041-F867-4F9D-803F-27F9DD00D0F9}" srcOrd="0" destOrd="0" presId="urn:microsoft.com/office/officeart/2018/2/layout/IconVerticalSolidList"/>
    <dgm:cxn modelId="{BCFED929-6B00-49CD-B191-CA70E972A19B}" type="presParOf" srcId="{874D3041-F867-4F9D-803F-27F9DD00D0F9}" destId="{D5DE0CC6-0624-41C5-9838-CA5378A32612}" srcOrd="0" destOrd="0" presId="urn:microsoft.com/office/officeart/2018/2/layout/IconVerticalSolidList"/>
    <dgm:cxn modelId="{2CB51794-D5CA-4357-97D1-116F8A3E470C}" type="presParOf" srcId="{D5DE0CC6-0624-41C5-9838-CA5378A32612}" destId="{632B4E68-595F-4D22-9F21-F64BC5BFB904}" srcOrd="0" destOrd="0" presId="urn:microsoft.com/office/officeart/2018/2/layout/IconVerticalSolidList"/>
    <dgm:cxn modelId="{6B6E7D2B-6F79-4902-A897-641FF7B14B63}" type="presParOf" srcId="{D5DE0CC6-0624-41C5-9838-CA5378A32612}" destId="{A9ADB935-1A92-459E-B108-53115C68E259}" srcOrd="1" destOrd="0" presId="urn:microsoft.com/office/officeart/2018/2/layout/IconVerticalSolidList"/>
    <dgm:cxn modelId="{C4CCB34C-A1BF-4ADB-9334-CB8F7282A989}" type="presParOf" srcId="{D5DE0CC6-0624-41C5-9838-CA5378A32612}" destId="{2D7807F2-8F91-418E-A873-015D617B22AD}" srcOrd="2" destOrd="0" presId="urn:microsoft.com/office/officeart/2018/2/layout/IconVerticalSolidList"/>
    <dgm:cxn modelId="{2555A102-E66A-41D4-81E4-50F2D1504E77}" type="presParOf" srcId="{D5DE0CC6-0624-41C5-9838-CA5378A32612}" destId="{4631DF16-2406-4270-A670-9C6CD4E9B267}" srcOrd="3" destOrd="0" presId="urn:microsoft.com/office/officeart/2018/2/layout/IconVerticalSolidList"/>
    <dgm:cxn modelId="{450C39DD-4B7B-41EF-A677-62BFF1A52C8D}" type="presParOf" srcId="{874D3041-F867-4F9D-803F-27F9DD00D0F9}" destId="{E6DDB3CD-48E4-45E1-ADC3-ED92BB4F90D4}" srcOrd="1" destOrd="0" presId="urn:microsoft.com/office/officeart/2018/2/layout/IconVerticalSolidList"/>
    <dgm:cxn modelId="{4F60C81A-9F7A-4B15-9742-F3EE168820D9}" type="presParOf" srcId="{874D3041-F867-4F9D-803F-27F9DD00D0F9}" destId="{1FA3E98E-364E-4257-A667-E4AA8EDC7180}" srcOrd="2" destOrd="0" presId="urn:microsoft.com/office/officeart/2018/2/layout/IconVerticalSolidList"/>
    <dgm:cxn modelId="{E3AD3304-B6E6-4FEC-856A-6A1B7AE3A625}" type="presParOf" srcId="{1FA3E98E-364E-4257-A667-E4AA8EDC7180}" destId="{FFF928D6-36F6-4A1F-B154-9A4B27CE240C}" srcOrd="0" destOrd="0" presId="urn:microsoft.com/office/officeart/2018/2/layout/IconVerticalSolidList"/>
    <dgm:cxn modelId="{0D6608D6-D4D2-4246-A986-D56D076E880E}" type="presParOf" srcId="{1FA3E98E-364E-4257-A667-E4AA8EDC7180}" destId="{99182D54-A400-46F1-828F-D884D74A6588}" srcOrd="1" destOrd="0" presId="urn:microsoft.com/office/officeart/2018/2/layout/IconVerticalSolidList"/>
    <dgm:cxn modelId="{E4E5DDDE-B7B5-413E-94D8-691F44A72DA1}" type="presParOf" srcId="{1FA3E98E-364E-4257-A667-E4AA8EDC7180}" destId="{6CBBFE9E-93A2-4A69-A091-F5726EC5A847}" srcOrd="2" destOrd="0" presId="urn:microsoft.com/office/officeart/2018/2/layout/IconVerticalSolidList"/>
    <dgm:cxn modelId="{A1B3D502-FA83-4613-9478-DE863A5460E0}" type="presParOf" srcId="{1FA3E98E-364E-4257-A667-E4AA8EDC7180}" destId="{4DDB3F4E-0A2B-4DD3-AC28-B7F74989E9F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4F35E-930A-4785-8266-E439CF89DAB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D48813A-D691-4151-B83B-C32A21FCE3A5}">
      <dgm:prSet/>
      <dgm:spPr/>
      <dgm:t>
        <a:bodyPr/>
        <a:lstStyle/>
        <a:p>
          <a:pPr>
            <a:lnSpc>
              <a:spcPct val="100000"/>
            </a:lnSpc>
          </a:pPr>
          <a:r>
            <a:rPr lang="en-US" dirty="0"/>
            <a:t>Develop a randomized statistical test to understand which among multiple options is “significantly” better</a:t>
          </a:r>
        </a:p>
      </dgm:t>
    </dgm:pt>
    <dgm:pt modelId="{4241293B-7AFA-4AB3-BDC1-8090868CDD2B}" type="parTrans" cxnId="{9403A8D5-361A-466B-957E-60B13559C3A6}">
      <dgm:prSet/>
      <dgm:spPr/>
      <dgm:t>
        <a:bodyPr/>
        <a:lstStyle/>
        <a:p>
          <a:endParaRPr lang="en-US"/>
        </a:p>
      </dgm:t>
    </dgm:pt>
    <dgm:pt modelId="{CFE51F11-C073-475E-B888-FCF01ED91C98}" type="sibTrans" cxnId="{9403A8D5-361A-466B-957E-60B13559C3A6}">
      <dgm:prSet/>
      <dgm:spPr/>
      <dgm:t>
        <a:bodyPr/>
        <a:lstStyle/>
        <a:p>
          <a:endParaRPr lang="en-US"/>
        </a:p>
      </dgm:t>
    </dgm:pt>
    <dgm:pt modelId="{590C06D8-7558-4A78-AD60-109E77D5B937}">
      <dgm:prSet/>
      <dgm:spPr/>
      <dgm:t>
        <a:bodyPr/>
        <a:lstStyle/>
        <a:p>
          <a:pPr>
            <a:lnSpc>
              <a:spcPct val="100000"/>
            </a:lnSpc>
          </a:pPr>
          <a:r>
            <a:rPr lang="en-US" dirty="0"/>
            <a:t>Deploy an algorithm that programmatically selects the current “winner” </a:t>
          </a:r>
        </a:p>
      </dgm:t>
    </dgm:pt>
    <dgm:pt modelId="{D3859D75-30B7-4FFC-9915-F516C794D52D}" type="parTrans" cxnId="{648802A9-4CE9-455A-BB70-05A562B3DA55}">
      <dgm:prSet/>
      <dgm:spPr/>
      <dgm:t>
        <a:bodyPr/>
        <a:lstStyle/>
        <a:p>
          <a:endParaRPr lang="en-US"/>
        </a:p>
      </dgm:t>
    </dgm:pt>
    <dgm:pt modelId="{CFE7FB09-C88A-45D1-8E48-1964AA8C8670}" type="sibTrans" cxnId="{648802A9-4CE9-455A-BB70-05A562B3DA55}">
      <dgm:prSet/>
      <dgm:spPr/>
      <dgm:t>
        <a:bodyPr/>
        <a:lstStyle/>
        <a:p>
          <a:endParaRPr lang="en-US"/>
        </a:p>
      </dgm:t>
    </dgm:pt>
    <dgm:pt modelId="{1B8588BD-942E-3347-98A1-A2FB54263937}">
      <dgm:prSet/>
      <dgm:spPr/>
      <dgm:t>
        <a:bodyPr/>
        <a:lstStyle/>
        <a:p>
          <a:pPr>
            <a:lnSpc>
              <a:spcPct val="100000"/>
            </a:lnSpc>
          </a:pPr>
          <a:r>
            <a:rPr lang="en-US" dirty="0"/>
            <a:t>Pro: You get a definitive answer and your organization learns</a:t>
          </a:r>
        </a:p>
      </dgm:t>
    </dgm:pt>
    <dgm:pt modelId="{A2EC6EA4-25D1-D447-A350-BE5F67DE50A0}" type="parTrans" cxnId="{7C950431-293B-C245-90B2-F86F9DF2B3EA}">
      <dgm:prSet/>
      <dgm:spPr/>
      <dgm:t>
        <a:bodyPr/>
        <a:lstStyle/>
        <a:p>
          <a:endParaRPr lang="en-US"/>
        </a:p>
      </dgm:t>
    </dgm:pt>
    <dgm:pt modelId="{DCF0BDBE-8651-BA4F-82DE-EA3A2953ED66}" type="sibTrans" cxnId="{7C950431-293B-C245-90B2-F86F9DF2B3EA}">
      <dgm:prSet/>
      <dgm:spPr/>
      <dgm:t>
        <a:bodyPr/>
        <a:lstStyle/>
        <a:p>
          <a:endParaRPr lang="en-US"/>
        </a:p>
      </dgm:t>
    </dgm:pt>
    <dgm:pt modelId="{F765C45F-4071-7648-95BD-AE7E12BD14EF}">
      <dgm:prSet/>
      <dgm:spPr/>
      <dgm:t>
        <a:bodyPr/>
        <a:lstStyle/>
        <a:p>
          <a:pPr>
            <a:lnSpc>
              <a:spcPct val="100000"/>
            </a:lnSpc>
          </a:pPr>
          <a:r>
            <a:rPr lang="en-US" dirty="0"/>
            <a:t>Con: It takes time and requires a robust sample size</a:t>
          </a:r>
        </a:p>
      </dgm:t>
    </dgm:pt>
    <dgm:pt modelId="{5144EAFF-673C-EA40-AAB4-D1EE231AC3F0}" type="parTrans" cxnId="{29C52888-FFEF-4B41-9A20-8292BA511C31}">
      <dgm:prSet/>
      <dgm:spPr/>
      <dgm:t>
        <a:bodyPr/>
        <a:lstStyle/>
        <a:p>
          <a:endParaRPr lang="en-US"/>
        </a:p>
      </dgm:t>
    </dgm:pt>
    <dgm:pt modelId="{BF149F95-9F85-4849-A75F-D283C7BED3D5}" type="sibTrans" cxnId="{29C52888-FFEF-4B41-9A20-8292BA511C31}">
      <dgm:prSet/>
      <dgm:spPr/>
      <dgm:t>
        <a:bodyPr/>
        <a:lstStyle/>
        <a:p>
          <a:endParaRPr lang="en-US"/>
        </a:p>
      </dgm:t>
    </dgm:pt>
    <dgm:pt modelId="{3AF9D18C-6BA2-9242-9B2D-5719F3E1DD79}">
      <dgm:prSet/>
      <dgm:spPr/>
      <dgm:t>
        <a:bodyPr/>
        <a:lstStyle/>
        <a:p>
          <a:pPr>
            <a:lnSpc>
              <a:spcPct val="100000"/>
            </a:lnSpc>
          </a:pPr>
          <a:endParaRPr lang="en-US" dirty="0"/>
        </a:p>
      </dgm:t>
    </dgm:pt>
    <dgm:pt modelId="{C8611464-FEF3-1543-9C5B-D0A60E5421BB}" type="parTrans" cxnId="{FB952DE4-39EB-BE4F-8894-76614C8FD44A}">
      <dgm:prSet/>
      <dgm:spPr/>
      <dgm:t>
        <a:bodyPr/>
        <a:lstStyle/>
        <a:p>
          <a:endParaRPr lang="en-US"/>
        </a:p>
      </dgm:t>
    </dgm:pt>
    <dgm:pt modelId="{694F5402-1B39-4443-9E95-6A0B7BB8D048}" type="sibTrans" cxnId="{FB952DE4-39EB-BE4F-8894-76614C8FD44A}">
      <dgm:prSet/>
      <dgm:spPr/>
      <dgm:t>
        <a:bodyPr/>
        <a:lstStyle/>
        <a:p>
          <a:endParaRPr lang="en-US"/>
        </a:p>
      </dgm:t>
    </dgm:pt>
    <dgm:pt modelId="{103F646C-8805-7F45-8E4D-20637BAD603F}">
      <dgm:prSet/>
      <dgm:spPr/>
      <dgm:t>
        <a:bodyPr/>
        <a:lstStyle/>
        <a:p>
          <a:pPr>
            <a:lnSpc>
              <a:spcPct val="100000"/>
            </a:lnSpc>
          </a:pPr>
          <a:r>
            <a:rPr lang="en-US" dirty="0"/>
            <a:t>Pro: Your users are getting the benefit of the current, "best" version and the highest engagement rate</a:t>
          </a:r>
        </a:p>
      </dgm:t>
    </dgm:pt>
    <dgm:pt modelId="{B6B07ECA-8DE4-4F4D-AAD1-E8F8128DD9C3}" type="parTrans" cxnId="{FADAD293-7D28-0142-B338-66D217F484F3}">
      <dgm:prSet/>
      <dgm:spPr/>
      <dgm:t>
        <a:bodyPr/>
        <a:lstStyle/>
        <a:p>
          <a:endParaRPr lang="en-US"/>
        </a:p>
      </dgm:t>
    </dgm:pt>
    <dgm:pt modelId="{0614C090-03DA-614D-8257-0B2CF0B7DC49}" type="sibTrans" cxnId="{FADAD293-7D28-0142-B338-66D217F484F3}">
      <dgm:prSet/>
      <dgm:spPr/>
      <dgm:t>
        <a:bodyPr/>
        <a:lstStyle/>
        <a:p>
          <a:endParaRPr lang="en-US"/>
        </a:p>
      </dgm:t>
    </dgm:pt>
    <dgm:pt modelId="{E07D5791-0B57-2044-9A75-3FE1E62D221F}">
      <dgm:prSet/>
      <dgm:spPr/>
      <dgm:t>
        <a:bodyPr/>
        <a:lstStyle/>
        <a:p>
          <a:pPr>
            <a:lnSpc>
              <a:spcPct val="100000"/>
            </a:lnSpc>
          </a:pPr>
          <a:r>
            <a:rPr lang="en-US" dirty="0"/>
            <a:t>Con: The results might not provide a clear organizational answer</a:t>
          </a:r>
        </a:p>
      </dgm:t>
    </dgm:pt>
    <dgm:pt modelId="{4F081129-4957-8348-B36D-7E91FEA952A0}" type="parTrans" cxnId="{647DC0D6-FC0C-1F46-8CC6-3C7CA3DA8403}">
      <dgm:prSet/>
      <dgm:spPr/>
      <dgm:t>
        <a:bodyPr/>
        <a:lstStyle/>
        <a:p>
          <a:endParaRPr lang="en-US"/>
        </a:p>
      </dgm:t>
    </dgm:pt>
    <dgm:pt modelId="{753B2FC1-4C30-7242-A519-A5039BB589F6}" type="sibTrans" cxnId="{647DC0D6-FC0C-1F46-8CC6-3C7CA3DA8403}">
      <dgm:prSet/>
      <dgm:spPr/>
      <dgm:t>
        <a:bodyPr/>
        <a:lstStyle/>
        <a:p>
          <a:endParaRPr lang="en-US"/>
        </a:p>
      </dgm:t>
    </dgm:pt>
    <dgm:pt modelId="{914E31C7-268A-1040-8CD2-CA4D33CB5A12}">
      <dgm:prSet/>
      <dgm:spPr/>
      <dgm:t>
        <a:bodyPr/>
        <a:lstStyle/>
        <a:p>
          <a:pPr>
            <a:lnSpc>
              <a:spcPct val="100000"/>
            </a:lnSpc>
          </a:pPr>
          <a:endParaRPr lang="en-US" dirty="0"/>
        </a:p>
      </dgm:t>
    </dgm:pt>
    <dgm:pt modelId="{39D3D1D9-13D3-DB42-AA56-C3DDC9AB7D1C}" type="parTrans" cxnId="{C9272D18-CFDD-1B40-8227-B2E6F1F0CC4A}">
      <dgm:prSet/>
      <dgm:spPr/>
      <dgm:t>
        <a:bodyPr/>
        <a:lstStyle/>
        <a:p>
          <a:endParaRPr lang="en-US"/>
        </a:p>
      </dgm:t>
    </dgm:pt>
    <dgm:pt modelId="{DB9AC9F2-CE90-EA46-9379-3C5C7FD8704F}" type="sibTrans" cxnId="{C9272D18-CFDD-1B40-8227-B2E6F1F0CC4A}">
      <dgm:prSet/>
      <dgm:spPr/>
      <dgm:t>
        <a:bodyPr/>
        <a:lstStyle/>
        <a:p>
          <a:endParaRPr lang="en-US"/>
        </a:p>
      </dgm:t>
    </dgm:pt>
    <dgm:pt modelId="{430399E5-1F1B-4885-94D5-A9207EFD835D}" type="pres">
      <dgm:prSet presAssocID="{BCE4F35E-930A-4785-8266-E439CF89DAB9}" presName="root" presStyleCnt="0">
        <dgm:presLayoutVars>
          <dgm:dir/>
          <dgm:resizeHandles val="exact"/>
        </dgm:presLayoutVars>
      </dgm:prSet>
      <dgm:spPr/>
    </dgm:pt>
    <dgm:pt modelId="{9736EA79-FAD3-4833-8BE6-F35B3812DD19}" type="pres">
      <dgm:prSet presAssocID="{4D48813A-D691-4151-B83B-C32A21FCE3A5}" presName="compNode" presStyleCnt="0"/>
      <dgm:spPr/>
    </dgm:pt>
    <dgm:pt modelId="{622E713B-3EB3-458D-90DB-BC6F6801FB48}" type="pres">
      <dgm:prSet presAssocID="{4D48813A-D691-4151-B83B-C32A21FCE3A5}" presName="bgRect" presStyleLbl="bgShp" presStyleIdx="0" presStyleCnt="2"/>
      <dgm:spPr/>
    </dgm:pt>
    <dgm:pt modelId="{5EE54DC0-0542-4957-99A2-73A47A76AC27}" type="pres">
      <dgm:prSet presAssocID="{4D48813A-D691-4151-B83B-C32A21FCE3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7717C2EA-39C8-4541-A57D-38A1473405E8}" type="pres">
      <dgm:prSet presAssocID="{4D48813A-D691-4151-B83B-C32A21FCE3A5}" presName="spaceRect" presStyleCnt="0"/>
      <dgm:spPr/>
    </dgm:pt>
    <dgm:pt modelId="{25B4758F-01F3-43CA-917B-EB8BCDC41B0A}" type="pres">
      <dgm:prSet presAssocID="{4D48813A-D691-4151-B83B-C32A21FCE3A5}" presName="parTx" presStyleLbl="revTx" presStyleIdx="0" presStyleCnt="4">
        <dgm:presLayoutVars>
          <dgm:chMax val="0"/>
          <dgm:chPref val="0"/>
        </dgm:presLayoutVars>
      </dgm:prSet>
      <dgm:spPr/>
    </dgm:pt>
    <dgm:pt modelId="{CA7EE803-7A74-EE43-8EEA-7BD47C8869E2}" type="pres">
      <dgm:prSet presAssocID="{4D48813A-D691-4151-B83B-C32A21FCE3A5}" presName="desTx" presStyleLbl="revTx" presStyleIdx="1" presStyleCnt="4">
        <dgm:presLayoutVars/>
      </dgm:prSet>
      <dgm:spPr/>
    </dgm:pt>
    <dgm:pt modelId="{DE2B6C7B-3D82-4002-A107-A7FA30CEE832}" type="pres">
      <dgm:prSet presAssocID="{CFE51F11-C073-475E-B888-FCF01ED91C98}" presName="sibTrans" presStyleCnt="0"/>
      <dgm:spPr/>
    </dgm:pt>
    <dgm:pt modelId="{E68D9C25-7569-432F-A9DC-C38572F56839}" type="pres">
      <dgm:prSet presAssocID="{590C06D8-7558-4A78-AD60-109E77D5B937}" presName="compNode" presStyleCnt="0"/>
      <dgm:spPr/>
    </dgm:pt>
    <dgm:pt modelId="{F825ADDB-827B-4DB5-B3EE-E1BC5388C4F9}" type="pres">
      <dgm:prSet presAssocID="{590C06D8-7558-4A78-AD60-109E77D5B937}" presName="bgRect" presStyleLbl="bgShp" presStyleIdx="1" presStyleCnt="2"/>
      <dgm:spPr/>
    </dgm:pt>
    <dgm:pt modelId="{CE5B16E2-F0CF-4B49-9683-F473D44FE1E3}" type="pres">
      <dgm:prSet presAssocID="{590C06D8-7558-4A78-AD60-109E77D5B93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543BE063-FE3F-4D00-960F-42A64438E06F}" type="pres">
      <dgm:prSet presAssocID="{590C06D8-7558-4A78-AD60-109E77D5B937}" presName="spaceRect" presStyleCnt="0"/>
      <dgm:spPr/>
    </dgm:pt>
    <dgm:pt modelId="{8034A6F8-19C2-4247-8E03-6D7306E964FA}" type="pres">
      <dgm:prSet presAssocID="{590C06D8-7558-4A78-AD60-109E77D5B937}" presName="parTx" presStyleLbl="revTx" presStyleIdx="2" presStyleCnt="4">
        <dgm:presLayoutVars>
          <dgm:chMax val="0"/>
          <dgm:chPref val="0"/>
        </dgm:presLayoutVars>
      </dgm:prSet>
      <dgm:spPr/>
    </dgm:pt>
    <dgm:pt modelId="{F0667A0F-B281-B046-8B06-8A2CA2456EA5}" type="pres">
      <dgm:prSet presAssocID="{590C06D8-7558-4A78-AD60-109E77D5B937}" presName="desTx" presStyleLbl="revTx" presStyleIdx="3" presStyleCnt="4">
        <dgm:presLayoutVars/>
      </dgm:prSet>
      <dgm:spPr/>
    </dgm:pt>
  </dgm:ptLst>
  <dgm:cxnLst>
    <dgm:cxn modelId="{C9272D18-CFDD-1B40-8227-B2E6F1F0CC4A}" srcId="{590C06D8-7558-4A78-AD60-109E77D5B937}" destId="{914E31C7-268A-1040-8CD2-CA4D33CB5A12}" srcOrd="1" destOrd="0" parTransId="{39D3D1D9-13D3-DB42-AA56-C3DDC9AB7D1C}" sibTransId="{DB9AC9F2-CE90-EA46-9379-3C5C7FD8704F}"/>
    <dgm:cxn modelId="{7C950431-293B-C245-90B2-F86F9DF2B3EA}" srcId="{4D48813A-D691-4151-B83B-C32A21FCE3A5}" destId="{1B8588BD-942E-3347-98A1-A2FB54263937}" srcOrd="0" destOrd="0" parTransId="{A2EC6EA4-25D1-D447-A350-BE5F67DE50A0}" sibTransId="{DCF0BDBE-8651-BA4F-82DE-EA3A2953ED66}"/>
    <dgm:cxn modelId="{5AB26534-A38F-4A05-816A-6D72FCE4D179}" type="presOf" srcId="{4D48813A-D691-4151-B83B-C32A21FCE3A5}" destId="{25B4758F-01F3-43CA-917B-EB8BCDC41B0A}" srcOrd="0" destOrd="0" presId="urn:microsoft.com/office/officeart/2018/2/layout/IconVerticalSolidList"/>
    <dgm:cxn modelId="{29C52888-FFEF-4B41-9A20-8292BA511C31}" srcId="{4D48813A-D691-4151-B83B-C32A21FCE3A5}" destId="{F765C45F-4071-7648-95BD-AE7E12BD14EF}" srcOrd="2" destOrd="0" parTransId="{5144EAFF-673C-EA40-AAB4-D1EE231AC3F0}" sibTransId="{BF149F95-9F85-4849-A75F-D283C7BED3D5}"/>
    <dgm:cxn modelId="{FADAD293-7D28-0142-B338-66D217F484F3}" srcId="{590C06D8-7558-4A78-AD60-109E77D5B937}" destId="{103F646C-8805-7F45-8E4D-20637BAD603F}" srcOrd="0" destOrd="0" parTransId="{B6B07ECA-8DE4-4F4D-AAD1-E8F8128DD9C3}" sibTransId="{0614C090-03DA-614D-8257-0B2CF0B7DC49}"/>
    <dgm:cxn modelId="{690B7199-F319-4A34-8581-46F442E4458E}" type="presOf" srcId="{590C06D8-7558-4A78-AD60-109E77D5B937}" destId="{8034A6F8-19C2-4247-8E03-6D7306E964FA}" srcOrd="0" destOrd="0" presId="urn:microsoft.com/office/officeart/2018/2/layout/IconVerticalSolidList"/>
    <dgm:cxn modelId="{648802A9-4CE9-455A-BB70-05A562B3DA55}" srcId="{BCE4F35E-930A-4785-8266-E439CF89DAB9}" destId="{590C06D8-7558-4A78-AD60-109E77D5B937}" srcOrd="1" destOrd="0" parTransId="{D3859D75-30B7-4FFC-9915-F516C794D52D}" sibTransId="{CFE7FB09-C88A-45D1-8E48-1964AA8C8670}"/>
    <dgm:cxn modelId="{8C428FAC-F95A-9540-A831-2907D05894CE}" type="presOf" srcId="{F765C45F-4071-7648-95BD-AE7E12BD14EF}" destId="{CA7EE803-7A74-EE43-8EEA-7BD47C8869E2}" srcOrd="0" destOrd="2" presId="urn:microsoft.com/office/officeart/2018/2/layout/IconVerticalSolidList"/>
    <dgm:cxn modelId="{87B221BA-2707-9249-9F88-5B2C95974C4B}" type="presOf" srcId="{1B8588BD-942E-3347-98A1-A2FB54263937}" destId="{CA7EE803-7A74-EE43-8EEA-7BD47C8869E2}" srcOrd="0" destOrd="0" presId="urn:microsoft.com/office/officeart/2018/2/layout/IconVerticalSolidList"/>
    <dgm:cxn modelId="{36E930CB-902D-ED47-AA4C-335D66B9C08B}" type="presOf" srcId="{914E31C7-268A-1040-8CD2-CA4D33CB5A12}" destId="{F0667A0F-B281-B046-8B06-8A2CA2456EA5}" srcOrd="0" destOrd="1" presId="urn:microsoft.com/office/officeart/2018/2/layout/IconVerticalSolidList"/>
    <dgm:cxn modelId="{6C87A2D3-392E-43C7-B312-FC07FB55A8D7}" type="presOf" srcId="{BCE4F35E-930A-4785-8266-E439CF89DAB9}" destId="{430399E5-1F1B-4885-94D5-A9207EFD835D}" srcOrd="0" destOrd="0" presId="urn:microsoft.com/office/officeart/2018/2/layout/IconVerticalSolidList"/>
    <dgm:cxn modelId="{9403A8D5-361A-466B-957E-60B13559C3A6}" srcId="{BCE4F35E-930A-4785-8266-E439CF89DAB9}" destId="{4D48813A-D691-4151-B83B-C32A21FCE3A5}" srcOrd="0" destOrd="0" parTransId="{4241293B-7AFA-4AB3-BDC1-8090868CDD2B}" sibTransId="{CFE51F11-C073-475E-B888-FCF01ED91C98}"/>
    <dgm:cxn modelId="{647DC0D6-FC0C-1F46-8CC6-3C7CA3DA8403}" srcId="{590C06D8-7558-4A78-AD60-109E77D5B937}" destId="{E07D5791-0B57-2044-9A75-3FE1E62D221F}" srcOrd="2" destOrd="0" parTransId="{4F081129-4957-8348-B36D-7E91FEA952A0}" sibTransId="{753B2FC1-4C30-7242-A519-A5039BB589F6}"/>
    <dgm:cxn modelId="{FB952DE4-39EB-BE4F-8894-76614C8FD44A}" srcId="{4D48813A-D691-4151-B83B-C32A21FCE3A5}" destId="{3AF9D18C-6BA2-9242-9B2D-5719F3E1DD79}" srcOrd="1" destOrd="0" parTransId="{C8611464-FEF3-1543-9C5B-D0A60E5421BB}" sibTransId="{694F5402-1B39-4443-9E95-6A0B7BB8D048}"/>
    <dgm:cxn modelId="{2C8D79E5-F1C3-ED44-9EEF-811D1E9D332D}" type="presOf" srcId="{3AF9D18C-6BA2-9242-9B2D-5719F3E1DD79}" destId="{CA7EE803-7A74-EE43-8EEA-7BD47C8869E2}" srcOrd="0" destOrd="1" presId="urn:microsoft.com/office/officeart/2018/2/layout/IconVerticalSolidList"/>
    <dgm:cxn modelId="{9B7D68E7-4581-EF49-B9B9-E25BA9DB9163}" type="presOf" srcId="{E07D5791-0B57-2044-9A75-3FE1E62D221F}" destId="{F0667A0F-B281-B046-8B06-8A2CA2456EA5}" srcOrd="0" destOrd="2" presId="urn:microsoft.com/office/officeart/2018/2/layout/IconVerticalSolidList"/>
    <dgm:cxn modelId="{91BB31FF-178E-CB41-B51C-A7A72C1FD505}" type="presOf" srcId="{103F646C-8805-7F45-8E4D-20637BAD603F}" destId="{F0667A0F-B281-B046-8B06-8A2CA2456EA5}" srcOrd="0" destOrd="0" presId="urn:microsoft.com/office/officeart/2018/2/layout/IconVerticalSolidList"/>
    <dgm:cxn modelId="{3614333F-13D0-49E7-8B1C-F8644621E5FF}" type="presParOf" srcId="{430399E5-1F1B-4885-94D5-A9207EFD835D}" destId="{9736EA79-FAD3-4833-8BE6-F35B3812DD19}" srcOrd="0" destOrd="0" presId="urn:microsoft.com/office/officeart/2018/2/layout/IconVerticalSolidList"/>
    <dgm:cxn modelId="{FE0FE65D-41F7-47D4-94D1-527DC22991BB}" type="presParOf" srcId="{9736EA79-FAD3-4833-8BE6-F35B3812DD19}" destId="{622E713B-3EB3-458D-90DB-BC6F6801FB48}" srcOrd="0" destOrd="0" presId="urn:microsoft.com/office/officeart/2018/2/layout/IconVerticalSolidList"/>
    <dgm:cxn modelId="{951ED8EB-9B5C-4FF1-B0B4-D2C52DC55CC3}" type="presParOf" srcId="{9736EA79-FAD3-4833-8BE6-F35B3812DD19}" destId="{5EE54DC0-0542-4957-99A2-73A47A76AC27}" srcOrd="1" destOrd="0" presId="urn:microsoft.com/office/officeart/2018/2/layout/IconVerticalSolidList"/>
    <dgm:cxn modelId="{8CE9BB9F-D35F-4712-BC7A-E3EF3DB3B166}" type="presParOf" srcId="{9736EA79-FAD3-4833-8BE6-F35B3812DD19}" destId="{7717C2EA-39C8-4541-A57D-38A1473405E8}" srcOrd="2" destOrd="0" presId="urn:microsoft.com/office/officeart/2018/2/layout/IconVerticalSolidList"/>
    <dgm:cxn modelId="{29F6D47C-3E83-4665-A59D-4D9B86F83FF2}" type="presParOf" srcId="{9736EA79-FAD3-4833-8BE6-F35B3812DD19}" destId="{25B4758F-01F3-43CA-917B-EB8BCDC41B0A}" srcOrd="3" destOrd="0" presId="urn:microsoft.com/office/officeart/2018/2/layout/IconVerticalSolidList"/>
    <dgm:cxn modelId="{8FFB8320-56D5-B54F-975A-2D9024B75163}" type="presParOf" srcId="{9736EA79-FAD3-4833-8BE6-F35B3812DD19}" destId="{CA7EE803-7A74-EE43-8EEA-7BD47C8869E2}" srcOrd="4" destOrd="0" presId="urn:microsoft.com/office/officeart/2018/2/layout/IconVerticalSolidList"/>
    <dgm:cxn modelId="{7274561A-9E4D-42D6-87A4-A3BDEC9E499D}" type="presParOf" srcId="{430399E5-1F1B-4885-94D5-A9207EFD835D}" destId="{DE2B6C7B-3D82-4002-A107-A7FA30CEE832}" srcOrd="1" destOrd="0" presId="urn:microsoft.com/office/officeart/2018/2/layout/IconVerticalSolidList"/>
    <dgm:cxn modelId="{65F498CF-000F-4671-AA1D-7B0E54399CA8}" type="presParOf" srcId="{430399E5-1F1B-4885-94D5-A9207EFD835D}" destId="{E68D9C25-7569-432F-A9DC-C38572F56839}" srcOrd="2" destOrd="0" presId="urn:microsoft.com/office/officeart/2018/2/layout/IconVerticalSolidList"/>
    <dgm:cxn modelId="{91F29E0D-A9DD-4FB1-9BD9-0AF69F861151}" type="presParOf" srcId="{E68D9C25-7569-432F-A9DC-C38572F56839}" destId="{F825ADDB-827B-4DB5-B3EE-E1BC5388C4F9}" srcOrd="0" destOrd="0" presId="urn:microsoft.com/office/officeart/2018/2/layout/IconVerticalSolidList"/>
    <dgm:cxn modelId="{474B7A56-A372-46A0-ABD8-9C500083E65E}" type="presParOf" srcId="{E68D9C25-7569-432F-A9DC-C38572F56839}" destId="{CE5B16E2-F0CF-4B49-9683-F473D44FE1E3}" srcOrd="1" destOrd="0" presId="urn:microsoft.com/office/officeart/2018/2/layout/IconVerticalSolidList"/>
    <dgm:cxn modelId="{A9826C7C-9E7F-4F18-A3BC-380D5212B864}" type="presParOf" srcId="{E68D9C25-7569-432F-A9DC-C38572F56839}" destId="{543BE063-FE3F-4D00-960F-42A64438E06F}" srcOrd="2" destOrd="0" presId="urn:microsoft.com/office/officeart/2018/2/layout/IconVerticalSolidList"/>
    <dgm:cxn modelId="{CC776BAD-CBD9-43FB-A5C5-03F197F2BC91}" type="presParOf" srcId="{E68D9C25-7569-432F-A9DC-C38572F56839}" destId="{8034A6F8-19C2-4247-8E03-6D7306E964FA}" srcOrd="3" destOrd="0" presId="urn:microsoft.com/office/officeart/2018/2/layout/IconVerticalSolidList"/>
    <dgm:cxn modelId="{007CC9A4-5B5E-E646-84AF-5719974B825E}" type="presParOf" srcId="{E68D9C25-7569-432F-A9DC-C38572F56839}" destId="{F0667A0F-B281-B046-8B06-8A2CA2456EA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2C6DB1-2167-41F2-ADA0-570E75F4026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CEE6C62-8B77-44E5-BB6D-C3DEF20AC419}">
      <dgm:prSet/>
      <dgm:spPr/>
      <dgm:t>
        <a:bodyPr/>
        <a:lstStyle/>
        <a:p>
          <a:r>
            <a:rPr lang="en-US"/>
            <a:t>Randomized experimentation is critical. You should deploy as many </a:t>
          </a:r>
          <a:r>
            <a:rPr lang="en-US" i="1"/>
            <a:t>useful</a:t>
          </a:r>
          <a:r>
            <a:rPr lang="en-US"/>
            <a:t> experiments as your organization can effectively absorb</a:t>
          </a:r>
        </a:p>
      </dgm:t>
    </dgm:pt>
    <dgm:pt modelId="{6CDB3DF9-D88A-44CE-A812-92EFCBAA3D12}" type="parTrans" cxnId="{CF125FC2-18F3-451A-9373-C307F1672020}">
      <dgm:prSet/>
      <dgm:spPr/>
      <dgm:t>
        <a:bodyPr/>
        <a:lstStyle/>
        <a:p>
          <a:endParaRPr lang="en-US"/>
        </a:p>
      </dgm:t>
    </dgm:pt>
    <dgm:pt modelId="{2AD8BC9E-CD00-46AA-8E31-CD4CED077CCA}" type="sibTrans" cxnId="{CF125FC2-18F3-451A-9373-C307F1672020}">
      <dgm:prSet/>
      <dgm:spPr/>
      <dgm:t>
        <a:bodyPr/>
        <a:lstStyle/>
        <a:p>
          <a:endParaRPr lang="en-US"/>
        </a:p>
      </dgm:t>
    </dgm:pt>
    <dgm:pt modelId="{EC1FAE7B-CB6E-4314-991C-F66C1F17964A}">
      <dgm:prSet/>
      <dgm:spPr/>
      <dgm:t>
        <a:bodyPr/>
        <a:lstStyle/>
        <a:p>
          <a:r>
            <a:rPr lang="en-US" dirty="0"/>
            <a:t>There are multiple approaches, and the main question is “Are you trying to </a:t>
          </a:r>
          <a:r>
            <a:rPr lang="en-US" i="1" dirty="0"/>
            <a:t>understand</a:t>
          </a:r>
          <a:r>
            <a:rPr lang="en-US" dirty="0"/>
            <a:t> or to </a:t>
          </a:r>
          <a:r>
            <a:rPr lang="en-US" i="1" dirty="0"/>
            <a:t>maximize</a:t>
          </a:r>
          <a:r>
            <a:rPr lang="en-US" dirty="0"/>
            <a:t>?”</a:t>
          </a:r>
        </a:p>
      </dgm:t>
    </dgm:pt>
    <dgm:pt modelId="{5AB0553C-B3B6-49C8-81FA-9103F623D23F}" type="parTrans" cxnId="{0F147D90-FE15-40FD-AD8C-F3681EF9F6DF}">
      <dgm:prSet/>
      <dgm:spPr/>
      <dgm:t>
        <a:bodyPr/>
        <a:lstStyle/>
        <a:p>
          <a:endParaRPr lang="en-US"/>
        </a:p>
      </dgm:t>
    </dgm:pt>
    <dgm:pt modelId="{A7AB9F09-46F9-40F0-B0CA-E491E52DC0AB}" type="sibTrans" cxnId="{0F147D90-FE15-40FD-AD8C-F3681EF9F6DF}">
      <dgm:prSet/>
      <dgm:spPr/>
      <dgm:t>
        <a:bodyPr/>
        <a:lstStyle/>
        <a:p>
          <a:endParaRPr lang="en-US"/>
        </a:p>
      </dgm:t>
    </dgm:pt>
    <dgm:pt modelId="{CC54ADC7-52C5-4DDB-A7B8-C2AC63CB7203}">
      <dgm:prSet/>
      <dgm:spPr/>
      <dgm:t>
        <a:bodyPr/>
        <a:lstStyle/>
        <a:p>
          <a:r>
            <a:rPr lang="en-US"/>
            <a:t>Understanding the mechanics of these methods is helpful, but you don’t need to be a statistician to use Google or Optimizely</a:t>
          </a:r>
        </a:p>
      </dgm:t>
    </dgm:pt>
    <dgm:pt modelId="{D7623FAD-5122-4933-9EA1-317C9EE19C02}" type="parTrans" cxnId="{DD6F9024-573F-4775-AE76-0457AE04C6AB}">
      <dgm:prSet/>
      <dgm:spPr/>
      <dgm:t>
        <a:bodyPr/>
        <a:lstStyle/>
        <a:p>
          <a:endParaRPr lang="en-US"/>
        </a:p>
      </dgm:t>
    </dgm:pt>
    <dgm:pt modelId="{DF65C51F-9FF3-4056-A257-9FE6873F2DF0}" type="sibTrans" cxnId="{DD6F9024-573F-4775-AE76-0457AE04C6AB}">
      <dgm:prSet/>
      <dgm:spPr/>
      <dgm:t>
        <a:bodyPr/>
        <a:lstStyle/>
        <a:p>
          <a:endParaRPr lang="en-US"/>
        </a:p>
      </dgm:t>
    </dgm:pt>
    <dgm:pt modelId="{417A9E25-56CE-4F17-BDD9-FF1DD079E1F2}" type="pres">
      <dgm:prSet presAssocID="{712C6DB1-2167-41F2-ADA0-570E75F40263}" presName="root" presStyleCnt="0">
        <dgm:presLayoutVars>
          <dgm:dir/>
          <dgm:resizeHandles val="exact"/>
        </dgm:presLayoutVars>
      </dgm:prSet>
      <dgm:spPr/>
    </dgm:pt>
    <dgm:pt modelId="{93ABD587-CF67-41B9-B321-C13C74AAC6CA}" type="pres">
      <dgm:prSet presAssocID="{6CEE6C62-8B77-44E5-BB6D-C3DEF20AC419}" presName="compNode" presStyleCnt="0"/>
      <dgm:spPr/>
    </dgm:pt>
    <dgm:pt modelId="{A2D42EDF-66D2-4FA3-A75A-B8C57F1D5616}" type="pres">
      <dgm:prSet presAssocID="{6CEE6C62-8B77-44E5-BB6D-C3DEF20AC419}" presName="bgRect" presStyleLbl="bgShp" presStyleIdx="0" presStyleCnt="3"/>
      <dgm:spPr/>
    </dgm:pt>
    <dgm:pt modelId="{FA1BB333-2EA8-4FA2-B860-6B922E849606}" type="pres">
      <dgm:prSet presAssocID="{6CEE6C62-8B77-44E5-BB6D-C3DEF20AC4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2EC28CA2-81E7-4087-954A-57E093456019}" type="pres">
      <dgm:prSet presAssocID="{6CEE6C62-8B77-44E5-BB6D-C3DEF20AC419}" presName="spaceRect" presStyleCnt="0"/>
      <dgm:spPr/>
    </dgm:pt>
    <dgm:pt modelId="{93829E90-8ACF-47DB-9D90-0C99CA765850}" type="pres">
      <dgm:prSet presAssocID="{6CEE6C62-8B77-44E5-BB6D-C3DEF20AC419}" presName="parTx" presStyleLbl="revTx" presStyleIdx="0" presStyleCnt="3">
        <dgm:presLayoutVars>
          <dgm:chMax val="0"/>
          <dgm:chPref val="0"/>
        </dgm:presLayoutVars>
      </dgm:prSet>
      <dgm:spPr/>
    </dgm:pt>
    <dgm:pt modelId="{9C0E49B4-DD52-4298-8E29-0D7CFFA9EF73}" type="pres">
      <dgm:prSet presAssocID="{2AD8BC9E-CD00-46AA-8E31-CD4CED077CCA}" presName="sibTrans" presStyleCnt="0"/>
      <dgm:spPr/>
    </dgm:pt>
    <dgm:pt modelId="{2AFBA2C8-0360-46C5-AEB9-B9C02D46E960}" type="pres">
      <dgm:prSet presAssocID="{EC1FAE7B-CB6E-4314-991C-F66C1F17964A}" presName="compNode" presStyleCnt="0"/>
      <dgm:spPr/>
    </dgm:pt>
    <dgm:pt modelId="{2C003678-C3B0-4510-B6CF-C6D335FF3E29}" type="pres">
      <dgm:prSet presAssocID="{EC1FAE7B-CB6E-4314-991C-F66C1F17964A}" presName="bgRect" presStyleLbl="bgShp" presStyleIdx="1" presStyleCnt="3"/>
      <dgm:spPr/>
    </dgm:pt>
    <dgm:pt modelId="{5C566ED0-70BD-4AC2-97B3-75F6D73F9011}" type="pres">
      <dgm:prSet presAssocID="{EC1FAE7B-CB6E-4314-991C-F66C1F1796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4E8BAB7C-8E96-4EAB-9D7D-6DA5637BC138}" type="pres">
      <dgm:prSet presAssocID="{EC1FAE7B-CB6E-4314-991C-F66C1F17964A}" presName="spaceRect" presStyleCnt="0"/>
      <dgm:spPr/>
    </dgm:pt>
    <dgm:pt modelId="{2FDA3338-B54B-462F-AB4D-F192D2DA7075}" type="pres">
      <dgm:prSet presAssocID="{EC1FAE7B-CB6E-4314-991C-F66C1F17964A}" presName="parTx" presStyleLbl="revTx" presStyleIdx="1" presStyleCnt="3">
        <dgm:presLayoutVars>
          <dgm:chMax val="0"/>
          <dgm:chPref val="0"/>
        </dgm:presLayoutVars>
      </dgm:prSet>
      <dgm:spPr/>
    </dgm:pt>
    <dgm:pt modelId="{E09E6916-D993-48FB-8FD9-3A04102B80BA}" type="pres">
      <dgm:prSet presAssocID="{A7AB9F09-46F9-40F0-B0CA-E491E52DC0AB}" presName="sibTrans" presStyleCnt="0"/>
      <dgm:spPr/>
    </dgm:pt>
    <dgm:pt modelId="{7F1FB5C3-57D1-49E3-9874-580448D441E9}" type="pres">
      <dgm:prSet presAssocID="{CC54ADC7-52C5-4DDB-A7B8-C2AC63CB7203}" presName="compNode" presStyleCnt="0"/>
      <dgm:spPr/>
    </dgm:pt>
    <dgm:pt modelId="{EC122365-2E94-4F39-BA0B-42C49936C67F}" type="pres">
      <dgm:prSet presAssocID="{CC54ADC7-52C5-4DDB-A7B8-C2AC63CB7203}" presName="bgRect" presStyleLbl="bgShp" presStyleIdx="2" presStyleCnt="3"/>
      <dgm:spPr/>
    </dgm:pt>
    <dgm:pt modelId="{B18C4F98-04B6-4F2F-8338-3AB0DCC1937C}" type="pres">
      <dgm:prSet presAssocID="{CC54ADC7-52C5-4DDB-A7B8-C2AC63CB72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4F4C7AE-50D7-463F-82DC-03BD8D3C0CD5}" type="pres">
      <dgm:prSet presAssocID="{CC54ADC7-52C5-4DDB-A7B8-C2AC63CB7203}" presName="spaceRect" presStyleCnt="0"/>
      <dgm:spPr/>
    </dgm:pt>
    <dgm:pt modelId="{A58F1023-C15E-4198-8E4C-697ADB72010B}" type="pres">
      <dgm:prSet presAssocID="{CC54ADC7-52C5-4DDB-A7B8-C2AC63CB7203}" presName="parTx" presStyleLbl="revTx" presStyleIdx="2" presStyleCnt="3">
        <dgm:presLayoutVars>
          <dgm:chMax val="0"/>
          <dgm:chPref val="0"/>
        </dgm:presLayoutVars>
      </dgm:prSet>
      <dgm:spPr/>
    </dgm:pt>
  </dgm:ptLst>
  <dgm:cxnLst>
    <dgm:cxn modelId="{DD6F9024-573F-4775-AE76-0457AE04C6AB}" srcId="{712C6DB1-2167-41F2-ADA0-570E75F40263}" destId="{CC54ADC7-52C5-4DDB-A7B8-C2AC63CB7203}" srcOrd="2" destOrd="0" parTransId="{D7623FAD-5122-4933-9EA1-317C9EE19C02}" sibTransId="{DF65C51F-9FF3-4056-A257-9FE6873F2DF0}"/>
    <dgm:cxn modelId="{75E96148-2805-4D5D-9207-1C07CC239A3D}" type="presOf" srcId="{6CEE6C62-8B77-44E5-BB6D-C3DEF20AC419}" destId="{93829E90-8ACF-47DB-9D90-0C99CA765850}" srcOrd="0" destOrd="0" presId="urn:microsoft.com/office/officeart/2018/2/layout/IconVerticalSolidList"/>
    <dgm:cxn modelId="{8FD96C4C-3034-4DF1-830D-FFA5F88EC012}" type="presOf" srcId="{CC54ADC7-52C5-4DDB-A7B8-C2AC63CB7203}" destId="{A58F1023-C15E-4198-8E4C-697ADB72010B}" srcOrd="0" destOrd="0" presId="urn:microsoft.com/office/officeart/2018/2/layout/IconVerticalSolidList"/>
    <dgm:cxn modelId="{300B4A4D-5DB2-4964-9645-6456D80104AE}" type="presOf" srcId="{EC1FAE7B-CB6E-4314-991C-F66C1F17964A}" destId="{2FDA3338-B54B-462F-AB4D-F192D2DA7075}" srcOrd="0" destOrd="0" presId="urn:microsoft.com/office/officeart/2018/2/layout/IconVerticalSolidList"/>
    <dgm:cxn modelId="{0F147D90-FE15-40FD-AD8C-F3681EF9F6DF}" srcId="{712C6DB1-2167-41F2-ADA0-570E75F40263}" destId="{EC1FAE7B-CB6E-4314-991C-F66C1F17964A}" srcOrd="1" destOrd="0" parTransId="{5AB0553C-B3B6-49C8-81FA-9103F623D23F}" sibTransId="{A7AB9F09-46F9-40F0-B0CA-E491E52DC0AB}"/>
    <dgm:cxn modelId="{CF125FC2-18F3-451A-9373-C307F1672020}" srcId="{712C6DB1-2167-41F2-ADA0-570E75F40263}" destId="{6CEE6C62-8B77-44E5-BB6D-C3DEF20AC419}" srcOrd="0" destOrd="0" parTransId="{6CDB3DF9-D88A-44CE-A812-92EFCBAA3D12}" sibTransId="{2AD8BC9E-CD00-46AA-8E31-CD4CED077CCA}"/>
    <dgm:cxn modelId="{7A482DF5-8392-4F17-B60D-9990C3215723}" type="presOf" srcId="{712C6DB1-2167-41F2-ADA0-570E75F40263}" destId="{417A9E25-56CE-4F17-BDD9-FF1DD079E1F2}" srcOrd="0" destOrd="0" presId="urn:microsoft.com/office/officeart/2018/2/layout/IconVerticalSolidList"/>
    <dgm:cxn modelId="{1AAAD700-9F08-4380-B53D-470D651E8602}" type="presParOf" srcId="{417A9E25-56CE-4F17-BDD9-FF1DD079E1F2}" destId="{93ABD587-CF67-41B9-B321-C13C74AAC6CA}" srcOrd="0" destOrd="0" presId="urn:microsoft.com/office/officeart/2018/2/layout/IconVerticalSolidList"/>
    <dgm:cxn modelId="{C3BBB080-10ED-4D18-9483-048E9CDEC35F}" type="presParOf" srcId="{93ABD587-CF67-41B9-B321-C13C74AAC6CA}" destId="{A2D42EDF-66D2-4FA3-A75A-B8C57F1D5616}" srcOrd="0" destOrd="0" presId="urn:microsoft.com/office/officeart/2018/2/layout/IconVerticalSolidList"/>
    <dgm:cxn modelId="{59200600-D4B4-4661-AA0B-0BAA72DED7DD}" type="presParOf" srcId="{93ABD587-CF67-41B9-B321-C13C74AAC6CA}" destId="{FA1BB333-2EA8-4FA2-B860-6B922E849606}" srcOrd="1" destOrd="0" presId="urn:microsoft.com/office/officeart/2018/2/layout/IconVerticalSolidList"/>
    <dgm:cxn modelId="{BE413CF6-267D-4826-A308-BC979062DC3F}" type="presParOf" srcId="{93ABD587-CF67-41B9-B321-C13C74AAC6CA}" destId="{2EC28CA2-81E7-4087-954A-57E093456019}" srcOrd="2" destOrd="0" presId="urn:microsoft.com/office/officeart/2018/2/layout/IconVerticalSolidList"/>
    <dgm:cxn modelId="{25A0B496-109C-43F6-9D6E-59538FB7C81D}" type="presParOf" srcId="{93ABD587-CF67-41B9-B321-C13C74AAC6CA}" destId="{93829E90-8ACF-47DB-9D90-0C99CA765850}" srcOrd="3" destOrd="0" presId="urn:microsoft.com/office/officeart/2018/2/layout/IconVerticalSolidList"/>
    <dgm:cxn modelId="{29142DB0-3B14-44D0-B6BB-FB63F44F4FA3}" type="presParOf" srcId="{417A9E25-56CE-4F17-BDD9-FF1DD079E1F2}" destId="{9C0E49B4-DD52-4298-8E29-0D7CFFA9EF73}" srcOrd="1" destOrd="0" presId="urn:microsoft.com/office/officeart/2018/2/layout/IconVerticalSolidList"/>
    <dgm:cxn modelId="{675F9BCD-AFD3-43B6-8666-E53DDC744F5D}" type="presParOf" srcId="{417A9E25-56CE-4F17-BDD9-FF1DD079E1F2}" destId="{2AFBA2C8-0360-46C5-AEB9-B9C02D46E960}" srcOrd="2" destOrd="0" presId="urn:microsoft.com/office/officeart/2018/2/layout/IconVerticalSolidList"/>
    <dgm:cxn modelId="{D7A7D3AD-4DDA-4E9D-9817-2D8011A312D4}" type="presParOf" srcId="{2AFBA2C8-0360-46C5-AEB9-B9C02D46E960}" destId="{2C003678-C3B0-4510-B6CF-C6D335FF3E29}" srcOrd="0" destOrd="0" presId="urn:microsoft.com/office/officeart/2018/2/layout/IconVerticalSolidList"/>
    <dgm:cxn modelId="{DEFA5D64-DF7E-403F-824E-FDD4F117E9A3}" type="presParOf" srcId="{2AFBA2C8-0360-46C5-AEB9-B9C02D46E960}" destId="{5C566ED0-70BD-4AC2-97B3-75F6D73F9011}" srcOrd="1" destOrd="0" presId="urn:microsoft.com/office/officeart/2018/2/layout/IconVerticalSolidList"/>
    <dgm:cxn modelId="{BFEDAADD-A42C-4AF6-9B46-AE3267EF78BF}" type="presParOf" srcId="{2AFBA2C8-0360-46C5-AEB9-B9C02D46E960}" destId="{4E8BAB7C-8E96-4EAB-9D7D-6DA5637BC138}" srcOrd="2" destOrd="0" presId="urn:microsoft.com/office/officeart/2018/2/layout/IconVerticalSolidList"/>
    <dgm:cxn modelId="{FF5C1816-731D-43CA-A51A-92F34C74EA8B}" type="presParOf" srcId="{2AFBA2C8-0360-46C5-AEB9-B9C02D46E960}" destId="{2FDA3338-B54B-462F-AB4D-F192D2DA7075}" srcOrd="3" destOrd="0" presId="urn:microsoft.com/office/officeart/2018/2/layout/IconVerticalSolidList"/>
    <dgm:cxn modelId="{1BD44C65-D19B-4AAD-B26A-A947959A34C4}" type="presParOf" srcId="{417A9E25-56CE-4F17-BDD9-FF1DD079E1F2}" destId="{E09E6916-D993-48FB-8FD9-3A04102B80BA}" srcOrd="3" destOrd="0" presId="urn:microsoft.com/office/officeart/2018/2/layout/IconVerticalSolidList"/>
    <dgm:cxn modelId="{DFDAA3F8-0311-4401-B23D-5FEC10E68749}" type="presParOf" srcId="{417A9E25-56CE-4F17-BDD9-FF1DD079E1F2}" destId="{7F1FB5C3-57D1-49E3-9874-580448D441E9}" srcOrd="4" destOrd="0" presId="urn:microsoft.com/office/officeart/2018/2/layout/IconVerticalSolidList"/>
    <dgm:cxn modelId="{F67209AE-3228-453C-A29B-E0B7D1372988}" type="presParOf" srcId="{7F1FB5C3-57D1-49E3-9874-580448D441E9}" destId="{EC122365-2E94-4F39-BA0B-42C49936C67F}" srcOrd="0" destOrd="0" presId="urn:microsoft.com/office/officeart/2018/2/layout/IconVerticalSolidList"/>
    <dgm:cxn modelId="{E186C64E-8793-4304-B87C-BD23BE1BD38B}" type="presParOf" srcId="{7F1FB5C3-57D1-49E3-9874-580448D441E9}" destId="{B18C4F98-04B6-4F2F-8338-3AB0DCC1937C}" srcOrd="1" destOrd="0" presId="urn:microsoft.com/office/officeart/2018/2/layout/IconVerticalSolidList"/>
    <dgm:cxn modelId="{1F35CC4B-7488-49E1-8387-04EE745DA2EA}" type="presParOf" srcId="{7F1FB5C3-57D1-49E3-9874-580448D441E9}" destId="{34F4C7AE-50D7-463F-82DC-03BD8D3C0CD5}" srcOrd="2" destOrd="0" presId="urn:microsoft.com/office/officeart/2018/2/layout/IconVerticalSolidList"/>
    <dgm:cxn modelId="{42DA02C6-859E-46AE-96C8-3936BC71314F}" type="presParOf" srcId="{7F1FB5C3-57D1-49E3-9874-580448D441E9}" destId="{A58F1023-C15E-4198-8E4C-697ADB7201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B4E68-595F-4D22-9F21-F64BC5BFB904}">
      <dsp:nvSpPr>
        <dsp:cNvPr id="0" name=""/>
        <dsp:cNvSpPr/>
      </dsp:nvSpPr>
      <dsp:spPr>
        <a:xfrm>
          <a:off x="0" y="735468"/>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DB935-1A92-459E-B108-53115C68E259}">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31DF16-2406-4270-A670-9C6CD4E9B267}">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90000"/>
            </a:lnSpc>
            <a:spcBef>
              <a:spcPct val="0"/>
            </a:spcBef>
            <a:spcAft>
              <a:spcPct val="35000"/>
            </a:spcAft>
            <a:buNone/>
          </a:pPr>
          <a:r>
            <a:rPr lang="en-US" sz="2500" kern="1200" dirty="0"/>
            <a:t>This is a well-known computer science problem called the </a:t>
          </a:r>
          <a:r>
            <a:rPr lang="en-US" sz="2500" b="1" kern="1200" dirty="0"/>
            <a:t>explore-exploit tradeoff</a:t>
          </a:r>
        </a:p>
      </dsp:txBody>
      <dsp:txXfrm>
        <a:off x="1568246" y="735468"/>
        <a:ext cx="6661353" cy="1357788"/>
      </dsp:txXfrm>
    </dsp:sp>
    <dsp:sp modelId="{FFF928D6-36F6-4A1F-B154-9A4B27CE240C}">
      <dsp:nvSpPr>
        <dsp:cNvPr id="0" name=""/>
        <dsp:cNvSpPr/>
      </dsp:nvSpPr>
      <dsp:spPr>
        <a:xfrm>
          <a:off x="0" y="2432705"/>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2D54-A400-46F1-828F-D884D74A6588}">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DB3F4E-0A2B-4DD3-AC28-B7F74989E9F8}">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90000"/>
            </a:lnSpc>
            <a:spcBef>
              <a:spcPct val="0"/>
            </a:spcBef>
            <a:spcAft>
              <a:spcPct val="35000"/>
            </a:spcAft>
            <a:buNone/>
          </a:pPr>
          <a:r>
            <a:rPr lang="en-US" sz="2500" kern="1200" dirty="0"/>
            <a:t>Computers can scan through nearly limitless choices. How do we maximize the expected value from a selection?</a:t>
          </a:r>
        </a:p>
      </dsp:txBody>
      <dsp:txXfrm>
        <a:off x="1568246" y="2432705"/>
        <a:ext cx="6661353" cy="1357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E713B-3EB3-458D-90DB-BC6F6801FB48}">
      <dsp:nvSpPr>
        <dsp:cNvPr id="0" name=""/>
        <dsp:cNvSpPr/>
      </dsp:nvSpPr>
      <dsp:spPr>
        <a:xfrm>
          <a:off x="0" y="738450"/>
          <a:ext cx="8229600" cy="13551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54DC0-0542-4957-99A2-73A47A76AC27}">
      <dsp:nvSpPr>
        <dsp:cNvPr id="0" name=""/>
        <dsp:cNvSpPr/>
      </dsp:nvSpPr>
      <dsp:spPr>
        <a:xfrm>
          <a:off x="409929" y="1043357"/>
          <a:ext cx="745326" cy="74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B4758F-01F3-43CA-917B-EB8BCDC41B0A}">
      <dsp:nvSpPr>
        <dsp:cNvPr id="0" name=""/>
        <dsp:cNvSpPr/>
      </dsp:nvSpPr>
      <dsp:spPr>
        <a:xfrm>
          <a:off x="1565184" y="738450"/>
          <a:ext cx="3703320"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800100">
            <a:lnSpc>
              <a:spcPct val="100000"/>
            </a:lnSpc>
            <a:spcBef>
              <a:spcPct val="0"/>
            </a:spcBef>
            <a:spcAft>
              <a:spcPct val="35000"/>
            </a:spcAft>
            <a:buNone/>
          </a:pPr>
          <a:r>
            <a:rPr lang="en-US" sz="1800" kern="1200" dirty="0"/>
            <a:t>Develop a randomized statistical test to understand which among multiple options is “significantly” better</a:t>
          </a:r>
        </a:p>
      </dsp:txBody>
      <dsp:txXfrm>
        <a:off x="1565184" y="738450"/>
        <a:ext cx="3703320" cy="1355138"/>
      </dsp:txXfrm>
    </dsp:sp>
    <dsp:sp modelId="{CA7EE803-7A74-EE43-8EEA-7BD47C8869E2}">
      <dsp:nvSpPr>
        <dsp:cNvPr id="0" name=""/>
        <dsp:cNvSpPr/>
      </dsp:nvSpPr>
      <dsp:spPr>
        <a:xfrm>
          <a:off x="5268504" y="738450"/>
          <a:ext cx="2959565"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488950">
            <a:lnSpc>
              <a:spcPct val="100000"/>
            </a:lnSpc>
            <a:spcBef>
              <a:spcPct val="0"/>
            </a:spcBef>
            <a:spcAft>
              <a:spcPct val="35000"/>
            </a:spcAft>
            <a:buNone/>
          </a:pPr>
          <a:r>
            <a:rPr lang="en-US" sz="1100" kern="1200" dirty="0"/>
            <a:t>Pro: You get a definitive answer and your organization learns</a:t>
          </a:r>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Con: It takes time and requires a robust sample size</a:t>
          </a:r>
        </a:p>
      </dsp:txBody>
      <dsp:txXfrm>
        <a:off x="5268504" y="738450"/>
        <a:ext cx="2959565" cy="1355138"/>
      </dsp:txXfrm>
    </dsp:sp>
    <dsp:sp modelId="{F825ADDB-827B-4DB5-B3EE-E1BC5388C4F9}">
      <dsp:nvSpPr>
        <dsp:cNvPr id="0" name=""/>
        <dsp:cNvSpPr/>
      </dsp:nvSpPr>
      <dsp:spPr>
        <a:xfrm>
          <a:off x="0" y="2432373"/>
          <a:ext cx="8229600" cy="135513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B16E2-F0CF-4B49-9683-F473D44FE1E3}">
      <dsp:nvSpPr>
        <dsp:cNvPr id="0" name=""/>
        <dsp:cNvSpPr/>
      </dsp:nvSpPr>
      <dsp:spPr>
        <a:xfrm>
          <a:off x="409929" y="2737279"/>
          <a:ext cx="745326" cy="74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34A6F8-19C2-4247-8E03-6D7306E964FA}">
      <dsp:nvSpPr>
        <dsp:cNvPr id="0" name=""/>
        <dsp:cNvSpPr/>
      </dsp:nvSpPr>
      <dsp:spPr>
        <a:xfrm>
          <a:off x="1565184" y="2432373"/>
          <a:ext cx="3703320"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800100">
            <a:lnSpc>
              <a:spcPct val="100000"/>
            </a:lnSpc>
            <a:spcBef>
              <a:spcPct val="0"/>
            </a:spcBef>
            <a:spcAft>
              <a:spcPct val="35000"/>
            </a:spcAft>
            <a:buNone/>
          </a:pPr>
          <a:r>
            <a:rPr lang="en-US" sz="1800" kern="1200" dirty="0"/>
            <a:t>Deploy an algorithm that programmatically selects the current “winner” </a:t>
          </a:r>
        </a:p>
      </dsp:txBody>
      <dsp:txXfrm>
        <a:off x="1565184" y="2432373"/>
        <a:ext cx="3703320" cy="1355138"/>
      </dsp:txXfrm>
    </dsp:sp>
    <dsp:sp modelId="{F0667A0F-B281-B046-8B06-8A2CA2456EA5}">
      <dsp:nvSpPr>
        <dsp:cNvPr id="0" name=""/>
        <dsp:cNvSpPr/>
      </dsp:nvSpPr>
      <dsp:spPr>
        <a:xfrm>
          <a:off x="5268504" y="2432373"/>
          <a:ext cx="2959565" cy="135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419" tIns="143419" rIns="143419" bIns="143419" numCol="1" spcCol="1270" anchor="ctr" anchorCtr="0">
          <a:noAutofit/>
        </a:bodyPr>
        <a:lstStyle/>
        <a:p>
          <a:pPr marL="0" lvl="0" indent="0" algn="l" defTabSz="488950">
            <a:lnSpc>
              <a:spcPct val="100000"/>
            </a:lnSpc>
            <a:spcBef>
              <a:spcPct val="0"/>
            </a:spcBef>
            <a:spcAft>
              <a:spcPct val="35000"/>
            </a:spcAft>
            <a:buNone/>
          </a:pPr>
          <a:r>
            <a:rPr lang="en-US" sz="1100" kern="1200" dirty="0"/>
            <a:t>Pro: Your users are getting the benefit of the current, "best" version and the highest engagement rate</a:t>
          </a:r>
        </a:p>
        <a:p>
          <a:pPr marL="0" lvl="0" indent="0" algn="l" defTabSz="488950">
            <a:lnSpc>
              <a:spcPct val="100000"/>
            </a:lnSpc>
            <a:spcBef>
              <a:spcPct val="0"/>
            </a:spcBef>
            <a:spcAft>
              <a:spcPct val="35000"/>
            </a:spcAft>
            <a:buNone/>
          </a:pPr>
          <a:endParaRPr lang="en-US" sz="1100" kern="1200" dirty="0"/>
        </a:p>
        <a:p>
          <a:pPr marL="0" lvl="0" indent="0" algn="l" defTabSz="488950">
            <a:lnSpc>
              <a:spcPct val="100000"/>
            </a:lnSpc>
            <a:spcBef>
              <a:spcPct val="0"/>
            </a:spcBef>
            <a:spcAft>
              <a:spcPct val="35000"/>
            </a:spcAft>
            <a:buNone/>
          </a:pPr>
          <a:r>
            <a:rPr lang="en-US" sz="1100" kern="1200" dirty="0"/>
            <a:t>Con: The results might not provide a clear organizational answer</a:t>
          </a:r>
        </a:p>
      </dsp:txBody>
      <dsp:txXfrm>
        <a:off x="5268504" y="2432373"/>
        <a:ext cx="2959565" cy="1355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42EDF-66D2-4FA3-A75A-B8C57F1D5616}">
      <dsp:nvSpPr>
        <dsp:cNvPr id="0" name=""/>
        <dsp:cNvSpPr/>
      </dsp:nvSpPr>
      <dsp:spPr>
        <a:xfrm>
          <a:off x="0" y="552"/>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BB333-2EA8-4FA2-B860-6B922E849606}">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829E90-8ACF-47DB-9D90-0C99CA765850}">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Randomized experimentation is critical. You should deploy as many </a:t>
          </a:r>
          <a:r>
            <a:rPr lang="en-US" sz="2500" i="1" kern="1200"/>
            <a:t>useful</a:t>
          </a:r>
          <a:r>
            <a:rPr lang="en-US" sz="2500" kern="1200"/>
            <a:t> experiments as your organization can effectively absorb</a:t>
          </a:r>
        </a:p>
      </dsp:txBody>
      <dsp:txXfrm>
        <a:off x="1493203" y="552"/>
        <a:ext cx="6736396" cy="1292816"/>
      </dsp:txXfrm>
    </dsp:sp>
    <dsp:sp modelId="{2C003678-C3B0-4510-B6CF-C6D335FF3E29}">
      <dsp:nvSpPr>
        <dsp:cNvPr id="0" name=""/>
        <dsp:cNvSpPr/>
      </dsp:nvSpPr>
      <dsp:spPr>
        <a:xfrm>
          <a:off x="0" y="161657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66ED0-70BD-4AC2-97B3-75F6D73F9011}">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DA3338-B54B-462F-AB4D-F192D2DA7075}">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dirty="0"/>
            <a:t>There are multiple approaches, and the main question is “Are you trying to </a:t>
          </a:r>
          <a:r>
            <a:rPr lang="en-US" sz="2500" i="1" kern="1200" dirty="0"/>
            <a:t>understand</a:t>
          </a:r>
          <a:r>
            <a:rPr lang="en-US" sz="2500" kern="1200" dirty="0"/>
            <a:t> or to </a:t>
          </a:r>
          <a:r>
            <a:rPr lang="en-US" sz="2500" i="1" kern="1200" dirty="0"/>
            <a:t>maximize</a:t>
          </a:r>
          <a:r>
            <a:rPr lang="en-US" sz="2500" kern="1200" dirty="0"/>
            <a:t>?”</a:t>
          </a:r>
        </a:p>
      </dsp:txBody>
      <dsp:txXfrm>
        <a:off x="1493203" y="1616573"/>
        <a:ext cx="6736396" cy="1292816"/>
      </dsp:txXfrm>
    </dsp:sp>
    <dsp:sp modelId="{EC122365-2E94-4F39-BA0B-42C49936C67F}">
      <dsp:nvSpPr>
        <dsp:cNvPr id="0" name=""/>
        <dsp:cNvSpPr/>
      </dsp:nvSpPr>
      <dsp:spPr>
        <a:xfrm>
          <a:off x="0" y="3232593"/>
          <a:ext cx="8229600"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C4F98-04B6-4F2F-8338-3AB0DCC1937C}">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F1023-C15E-4198-8E4C-697ADB72010B}">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Understanding the mechanics of these methods is helpful, but you don’t need to be a statistician to use Google or Optimizely</a:t>
          </a:r>
        </a:p>
      </dsp:txBody>
      <dsp:txXfrm>
        <a:off x="1493203" y="3232593"/>
        <a:ext cx="6736396" cy="12928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3533-9E67-4231-A286-6283F461B282}" type="datetimeFigureOut">
              <a:rPr lang="en-US" smtClean="0"/>
              <a:t>3/17/21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0D0A8-865D-4EA7-A6D5-FF0A55645FAB}" type="slidenum">
              <a:rPr lang="en-US" smtClean="0"/>
              <a:t>‹#›</a:t>
            </a:fld>
            <a:endParaRPr lang="en-US"/>
          </a:p>
        </p:txBody>
      </p:sp>
    </p:spTree>
    <p:extLst>
      <p:ext uri="{BB962C8B-B14F-4D97-AF65-F5344CB8AC3E}">
        <p14:creationId xmlns:p14="http://schemas.microsoft.com/office/powerpoint/2010/main" val="3231949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mark is just some mysterious thing that you’ve have to see to understand</a:t>
            </a:r>
          </a:p>
        </p:txBody>
      </p:sp>
      <p:sp>
        <p:nvSpPr>
          <p:cNvPr id="4" name="Slide Number Placeholder 3"/>
          <p:cNvSpPr>
            <a:spLocks noGrp="1"/>
          </p:cNvSpPr>
          <p:nvPr>
            <p:ph type="sldNum" sz="quarter" idx="5"/>
          </p:nvPr>
        </p:nvSpPr>
        <p:spPr/>
        <p:txBody>
          <a:bodyPr/>
          <a:lstStyle/>
          <a:p>
            <a:fld id="{F4E0D0A8-865D-4EA7-A6D5-FF0A55645FAB}" type="slidenum">
              <a:rPr lang="en-US" smtClean="0"/>
              <a:t>6</a:t>
            </a:fld>
            <a:endParaRPr lang="en-US"/>
          </a:p>
        </p:txBody>
      </p:sp>
    </p:spTree>
    <p:extLst>
      <p:ext uri="{BB962C8B-B14F-4D97-AF65-F5344CB8AC3E}">
        <p14:creationId xmlns:p14="http://schemas.microsoft.com/office/powerpoint/2010/main" val="20295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Thompson Sampling bandit policy works by maintaining a prior distribution on the the mean rewards of its arms. In this, it follows a beta-binomial model with parameters alpha and beta, sampling values for each arm based on their prior distributions, then choosing the arm with the highest sampled value. When an arm is pulled and its binary reward is received, the policy modifies the prior distribution of that particular arm accordingly. This procedure is repeated for the next arm pull.</a:t>
            </a:r>
            <a:endParaRPr lang="en-US" dirty="0"/>
          </a:p>
        </p:txBody>
      </p:sp>
      <p:sp>
        <p:nvSpPr>
          <p:cNvPr id="4" name="Slide Number Placeholder 3"/>
          <p:cNvSpPr>
            <a:spLocks noGrp="1"/>
          </p:cNvSpPr>
          <p:nvPr>
            <p:ph type="sldNum" sz="quarter" idx="5"/>
          </p:nvPr>
        </p:nvSpPr>
        <p:spPr/>
        <p:txBody>
          <a:bodyPr/>
          <a:lstStyle/>
          <a:p>
            <a:fld id="{F4E0D0A8-865D-4EA7-A6D5-FF0A55645FAB}" type="slidenum">
              <a:rPr lang="en-US" smtClean="0"/>
              <a:t>28</a:t>
            </a:fld>
            <a:endParaRPr lang="en-US"/>
          </a:p>
        </p:txBody>
      </p:sp>
    </p:spTree>
    <p:extLst>
      <p:ext uri="{BB962C8B-B14F-4D97-AF65-F5344CB8AC3E}">
        <p14:creationId xmlns:p14="http://schemas.microsoft.com/office/powerpoint/2010/main" val="190350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b="1">
                <a:solidFill>
                  <a:schemeClr val="bg1"/>
                </a:solidFill>
                <a:latin typeface="Helvetica" pitchFamily="2" charset="0"/>
              </a:defRPr>
            </a:lvl1pPr>
          </a:lstStyle>
          <a:p>
            <a:r>
              <a:rPr lang="en-US" err="1"/>
              <a:t>www.colorado.edu</a:t>
            </a:r>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9ADDE-98E8-4149-84E6-9A28F99CE161}"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49ADDE-98E8-4149-84E6-9A28F99CE161}" type="datetimeFigureOut">
              <a:rPr lang="en-US" smtClean="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9ADDE-98E8-4149-84E6-9A28F99CE161}" type="datetimeFigureOut">
              <a:rPr lang="en-US" smtClean="0"/>
              <a:pPr/>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9ADDE-98E8-4149-84E6-9A28F99CE161}" type="datetimeFigureOut">
              <a:rPr lang="en-US" smtClean="0"/>
              <a:pPr/>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9ADDE-98E8-4149-84E6-9A28F99CE161}" type="datetimeFigureOut">
              <a:rPr lang="en-US" smtClean="0"/>
              <a:pPr/>
              <a:t>3/17/21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9ADDE-98E8-4149-84E6-9A28F99CE161}" type="datetimeFigureOut">
              <a:rPr lang="en-US" smtClean="0"/>
              <a:pPr/>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9ADDE-98E8-4149-84E6-9A28F99CE161}" type="datetimeFigureOut">
              <a:rPr lang="en-US" smtClean="0"/>
              <a:pPr/>
              <a:t>3/17/21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userDrawn="1"/>
        </p:nvSpPr>
        <p:spPr>
          <a:xfrm>
            <a:off x="0" y="6019800"/>
            <a:ext cx="9144000" cy="838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FD0D44-7980-D646-8A12-A5DE7C29C48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81000" y="6248264"/>
            <a:ext cx="2895600" cy="4378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5.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st.github.com/robinvanemden/30969b48a44c2742a18ae14861793741" TargetMode="External"/><Relationship Id="rId2" Type="http://schemas.openxmlformats.org/officeDocument/2006/relationships/hyperlink" Target="https://pavlov.tech/2019/03/02/animated-multi-armed-bandit-policies/" TargetMode="External"/><Relationship Id="rId1" Type="http://schemas.openxmlformats.org/officeDocument/2006/relationships/slideLayout" Target="../slideLayouts/slideLayout2.xml"/><Relationship Id="rId4" Type="http://schemas.openxmlformats.org/officeDocument/2006/relationships/hyperlink" Target="https://gist.github.com/bradweiner/96593a8e7a34c03c0a92db33fdc64f75"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bradweiner.info/files/mab_presentation.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
            <a:ext cx="9144000" cy="6852863"/>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5410200"/>
            <a:ext cx="2057400" cy="10561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E3065C1-3F52-F24E-9FC3-2E2BCE40C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802" y="733529"/>
            <a:ext cx="6366396" cy="475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06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ingles life according to Kirk Van Houten - GIF on Imgur">
            <a:extLst>
              <a:ext uri="{FF2B5EF4-FFF2-40B4-BE49-F238E27FC236}">
                <a16:creationId xmlns:a16="http://schemas.microsoft.com/office/drawing/2014/main" id="{24954366-8F1C-2248-8B3F-BE43F6E93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229" y="1734043"/>
            <a:ext cx="5365541" cy="40778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BC12485-98A8-AF4F-962B-F3ABB688F033}"/>
              </a:ext>
            </a:extLst>
          </p:cNvPr>
          <p:cNvSpPr>
            <a:spLocks noGrp="1"/>
          </p:cNvSpPr>
          <p:nvPr>
            <p:ph type="title"/>
          </p:nvPr>
        </p:nvSpPr>
        <p:spPr/>
        <p:txBody>
          <a:bodyPr>
            <a:noAutofit/>
          </a:bodyPr>
          <a:lstStyle/>
          <a:p>
            <a:r>
              <a:rPr lang="en-US" sz="2800" dirty="0"/>
              <a:t>Question: When Do You Stop Looking and Put Down a Deposit?</a:t>
            </a:r>
          </a:p>
        </p:txBody>
      </p:sp>
    </p:spTree>
    <p:extLst>
      <p:ext uri="{BB962C8B-B14F-4D97-AF65-F5344CB8AC3E}">
        <p14:creationId xmlns:p14="http://schemas.microsoft.com/office/powerpoint/2010/main" val="1345685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AD01-EEA9-6D4F-9188-89AA79670B22}"/>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275B7DAF-130B-0B46-9AF1-735171DC4765}"/>
              </a:ext>
            </a:extLst>
          </p:cNvPr>
          <p:cNvSpPr>
            <a:spLocks noGrp="1"/>
          </p:cNvSpPr>
          <p:nvPr>
            <p:ph sz="half" idx="1"/>
          </p:nvPr>
        </p:nvSpPr>
        <p:spPr/>
        <p:txBody>
          <a:bodyPr/>
          <a:lstStyle/>
          <a:p>
            <a:r>
              <a:rPr lang="en-US" dirty="0">
                <a:latin typeface="+mn-lt"/>
              </a:rPr>
              <a:t>If you deposit too early, you may miss out on a better apartment</a:t>
            </a:r>
          </a:p>
          <a:p>
            <a:r>
              <a:rPr lang="en-US" dirty="0">
                <a:latin typeface="+mn-lt"/>
              </a:rPr>
              <a:t>If you keep looking, you’ll never find an apartment</a:t>
            </a:r>
          </a:p>
        </p:txBody>
      </p:sp>
      <p:pic>
        <p:nvPicPr>
          <p:cNvPr id="7170" name="Picture 2" descr="Homer Simpson pictures — Simpsons Crazy">
            <a:extLst>
              <a:ext uri="{FF2B5EF4-FFF2-40B4-BE49-F238E27FC236}">
                <a16:creationId xmlns:a16="http://schemas.microsoft.com/office/drawing/2014/main" id="{AED23498-4A2B-D14C-B951-08157C1DE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19" y="683287"/>
            <a:ext cx="3932281" cy="466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54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D711-A2F9-B94A-97A8-CC59FECF6C8A}"/>
              </a:ext>
            </a:extLst>
          </p:cNvPr>
          <p:cNvSpPr>
            <a:spLocks noGrp="1"/>
          </p:cNvSpPr>
          <p:nvPr>
            <p:ph type="title"/>
          </p:nvPr>
        </p:nvSpPr>
        <p:spPr>
          <a:xfrm>
            <a:off x="457200" y="274638"/>
            <a:ext cx="8229600" cy="1143000"/>
          </a:xfrm>
        </p:spPr>
        <p:txBody>
          <a:bodyPr anchor="ctr">
            <a:normAutofit/>
          </a:bodyPr>
          <a:lstStyle/>
          <a:p>
            <a:r>
              <a:rPr lang="en-US" dirty="0"/>
              <a:t>Some Knowledge Here:</a:t>
            </a:r>
          </a:p>
        </p:txBody>
      </p:sp>
      <p:graphicFrame>
        <p:nvGraphicFramePr>
          <p:cNvPr id="5" name="Content Placeholder 2">
            <a:extLst>
              <a:ext uri="{FF2B5EF4-FFF2-40B4-BE49-F238E27FC236}">
                <a16:creationId xmlns:a16="http://schemas.microsoft.com/office/drawing/2014/main" id="{E2599E49-8153-4D84-BA67-6D60546FDA3C}"/>
              </a:ext>
            </a:extLst>
          </p:cNvPr>
          <p:cNvGraphicFramePr>
            <a:graphicFrameLocks noGrp="1"/>
          </p:cNvGraphicFramePr>
          <p:nvPr>
            <p:ph idx="1"/>
            <p:extLst>
              <p:ext uri="{D42A27DB-BD31-4B8C-83A1-F6EECF244321}">
                <p14:modId xmlns:p14="http://schemas.microsoft.com/office/powerpoint/2010/main" val="138123640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995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3A22-BA84-2244-A939-E55B624E67CA}"/>
              </a:ext>
            </a:extLst>
          </p:cNvPr>
          <p:cNvSpPr>
            <a:spLocks noGrp="1"/>
          </p:cNvSpPr>
          <p:nvPr>
            <p:ph type="title"/>
          </p:nvPr>
        </p:nvSpPr>
        <p:spPr/>
        <p:txBody>
          <a:bodyPr/>
          <a:lstStyle/>
          <a:p>
            <a:r>
              <a:rPr lang="en-US" dirty="0"/>
              <a:t>Multi-Arm Bandits (MAB)</a:t>
            </a:r>
          </a:p>
        </p:txBody>
      </p:sp>
      <p:sp>
        <p:nvSpPr>
          <p:cNvPr id="5" name="Content Placeholder 4">
            <a:extLst>
              <a:ext uri="{FF2B5EF4-FFF2-40B4-BE49-F238E27FC236}">
                <a16:creationId xmlns:a16="http://schemas.microsoft.com/office/drawing/2014/main" id="{CBEB92E7-8F3E-F048-891F-FA200CB1C9D3}"/>
              </a:ext>
            </a:extLst>
          </p:cNvPr>
          <p:cNvSpPr>
            <a:spLocks noGrp="1"/>
          </p:cNvSpPr>
          <p:nvPr>
            <p:ph sz="half" idx="2"/>
          </p:nvPr>
        </p:nvSpPr>
        <p:spPr/>
        <p:txBody>
          <a:bodyPr>
            <a:normAutofit fontScale="92500" lnSpcReduction="20000"/>
          </a:bodyPr>
          <a:lstStyle/>
          <a:p>
            <a:r>
              <a:rPr lang="en-US" dirty="0">
                <a:latin typeface="+mn-lt"/>
              </a:rPr>
              <a:t>Multi-arm bandits are algorithms that seek to maximize an expected payout</a:t>
            </a:r>
          </a:p>
          <a:p>
            <a:r>
              <a:rPr lang="en-US" dirty="0">
                <a:latin typeface="+mn-lt"/>
              </a:rPr>
              <a:t>They are intended for the most rapid move toward the “exploit” decision</a:t>
            </a:r>
          </a:p>
          <a:p>
            <a:r>
              <a:rPr lang="en-US" dirty="0">
                <a:latin typeface="+mn-lt"/>
              </a:rPr>
              <a:t>There are a variety of strategies for algorithms to switch from explore to exploit</a:t>
            </a:r>
          </a:p>
          <a:p>
            <a:endParaRPr lang="en-US" dirty="0">
              <a:latin typeface="+mn-lt"/>
            </a:endParaRPr>
          </a:p>
        </p:txBody>
      </p:sp>
      <p:pic>
        <p:nvPicPr>
          <p:cNvPr id="8194" name="Picture 2" descr="Soaring Eagle Casino &amp; Resort">
            <a:extLst>
              <a:ext uri="{FF2B5EF4-FFF2-40B4-BE49-F238E27FC236}">
                <a16:creationId xmlns:a16="http://schemas.microsoft.com/office/drawing/2014/main" id="{905A0A9D-6844-3E45-A286-2B378B3FF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0250"/>
            <a:ext cx="3972866" cy="264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3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1"/>
            <a:ext cx="2856245" cy="14921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Which machine has highest expected reward?</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70587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2001297"/>
            <a:ext cx="914400" cy="914400"/>
          </a:xfrm>
          <a:prstGeom prst="rect">
            <a:avLst/>
          </a:prstGeom>
        </p:spPr>
      </p:pic>
    </p:spTree>
    <p:extLst>
      <p:ext uri="{BB962C8B-B14F-4D97-AF65-F5344CB8AC3E}">
        <p14:creationId xmlns:p14="http://schemas.microsoft.com/office/powerpoint/2010/main" val="491074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4504" y="1930958"/>
            <a:ext cx="914400" cy="914400"/>
          </a:xfrm>
          <a:prstGeom prst="rect">
            <a:avLst/>
          </a:prstGeom>
        </p:spPr>
      </p:pic>
    </p:spTree>
    <p:extLst>
      <p:ext uri="{BB962C8B-B14F-4D97-AF65-F5344CB8AC3E}">
        <p14:creationId xmlns:p14="http://schemas.microsoft.com/office/powerpoint/2010/main" val="1365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1920909"/>
            <a:ext cx="914400" cy="914400"/>
          </a:xfrm>
          <a:prstGeom prst="rect">
            <a:avLst/>
          </a:prstGeom>
        </p:spPr>
      </p:pic>
    </p:spTree>
    <p:extLst>
      <p:ext uri="{BB962C8B-B14F-4D97-AF65-F5344CB8AC3E}">
        <p14:creationId xmlns:p14="http://schemas.microsoft.com/office/powerpoint/2010/main" val="46107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2001297"/>
            <a:ext cx="914400" cy="914400"/>
          </a:xfrm>
          <a:prstGeom prst="rect">
            <a:avLst/>
          </a:prstGeom>
        </p:spPr>
      </p:pic>
      <p:sp>
        <p:nvSpPr>
          <p:cNvPr id="11" name="Cloud Callout 10">
            <a:extLst>
              <a:ext uri="{FF2B5EF4-FFF2-40B4-BE49-F238E27FC236}">
                <a16:creationId xmlns:a16="http://schemas.microsoft.com/office/drawing/2014/main" id="{728D592B-B38B-A143-B360-01DA64204938}"/>
              </a:ext>
            </a:extLst>
          </p:cNvPr>
          <p:cNvSpPr/>
          <p:nvPr/>
        </p:nvSpPr>
        <p:spPr>
          <a:xfrm>
            <a:off x="2220686" y="2230734"/>
            <a:ext cx="1969477" cy="1627833"/>
          </a:xfrm>
          <a:prstGeom prst="cloudCallout">
            <a:avLst>
              <a:gd name="adj1" fmla="val -77623"/>
              <a:gd name="adj2" fmla="val -51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Try again, just to make sure</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24D62AC-671F-2646-AC43-75B2B206DD47}"/>
                  </a:ext>
                </a:extLst>
              </p:cNvPr>
              <p:cNvSpPr txBox="1"/>
              <p:nvPr/>
            </p:nvSpPr>
            <p:spPr>
              <a:xfrm>
                <a:off x="2951704" y="4614949"/>
                <a:ext cx="6536455" cy="477054"/>
              </a:xfrm>
              <a:prstGeom prst="rect">
                <a:avLst/>
              </a:prstGeom>
              <a:noFill/>
            </p:spPr>
            <p:txBody>
              <a:bodyPr wrap="square" rtlCol="0">
                <a:spAutoFit/>
              </a:bodyPr>
              <a:lstStyle/>
              <a:p>
                <a:r>
                  <a:rPr lang="en-US" sz="2500" dirty="0">
                    <a:latin typeface="American Typewriter" panose="02090604020004020304" pitchFamily="18" charset="77"/>
                  </a:rPr>
                  <a:t>THIS IS </a:t>
                </a:r>
                <a14:m>
                  <m:oMath xmlns:m="http://schemas.openxmlformats.org/officeDocument/2006/math">
                    <m:r>
                      <m:rPr>
                        <m:sty m:val="p"/>
                      </m:rPr>
                      <a:rPr lang="en-US" sz="2500" i="0" dirty="0" smtClean="0">
                        <a:ea typeface="Cambria Math" panose="02040503050406030204" pitchFamily="18" charset="0"/>
                      </a:rPr>
                      <m:t>E</m:t>
                    </m:r>
                    <m:r>
                      <m:rPr>
                        <m:sty m:val="p"/>
                      </m:rPr>
                      <a:rPr lang="en-US" sz="2500" b="0" i="0" dirty="0" smtClean="0">
                        <a:ea typeface="Cambria Math" panose="02040503050406030204" pitchFamily="18" charset="0"/>
                      </a:rPr>
                      <m:t>PSILON</m:t>
                    </m:r>
                    <m:d>
                      <m:dPr>
                        <m:ctrlPr>
                          <a:rPr lang="en-US" sz="2500" b="0" i="0" dirty="0" smtClean="0">
                            <a:latin typeface="Cambria Math" panose="02040503050406030204" pitchFamily="18" charset="0"/>
                            <a:ea typeface="Cambria Math" panose="02040503050406030204" pitchFamily="18" charset="0"/>
                          </a:rPr>
                        </m:ctrlPr>
                      </m:dPr>
                      <m:e>
                        <m:r>
                          <a:rPr lang="en-US" sz="2500" i="0" smtClean="0">
                            <a:ea typeface="Cambria Math" panose="02040503050406030204" pitchFamily="18" charset="0"/>
                          </a:rPr>
                          <m:t>∈</m:t>
                        </m:r>
                      </m:e>
                    </m:d>
                  </m:oMath>
                </a14:m>
                <a:endParaRPr lang="en-US" sz="2500" dirty="0">
                  <a:latin typeface="American Typewriter" panose="02090604020004020304" pitchFamily="18" charset="77"/>
                </a:endParaRPr>
              </a:p>
            </p:txBody>
          </p:sp>
        </mc:Choice>
        <mc:Fallback>
          <p:sp>
            <p:nvSpPr>
              <p:cNvPr id="12" name="TextBox 11">
                <a:extLst>
                  <a:ext uri="{FF2B5EF4-FFF2-40B4-BE49-F238E27FC236}">
                    <a16:creationId xmlns:a16="http://schemas.microsoft.com/office/drawing/2014/main" id="{A24D62AC-671F-2646-AC43-75B2B206DD47}"/>
                  </a:ext>
                </a:extLst>
              </p:cNvPr>
              <p:cNvSpPr txBox="1">
                <a:spLocks noRot="1" noChangeAspect="1" noMove="1" noResize="1" noEditPoints="1" noAdjustHandles="1" noChangeArrowheads="1" noChangeShapeType="1" noTextEdit="1"/>
              </p:cNvSpPr>
              <p:nvPr/>
            </p:nvSpPr>
            <p:spPr>
              <a:xfrm>
                <a:off x="2951704" y="4614949"/>
                <a:ext cx="6536455" cy="477054"/>
              </a:xfrm>
              <a:prstGeom prst="rect">
                <a:avLst/>
              </a:prstGeom>
              <a:blipFill>
                <a:blip r:embed="rId6"/>
                <a:stretch>
                  <a:fillRect l="-1553" t="-10526" b="-31579"/>
                </a:stretch>
              </a:blipFill>
            </p:spPr>
            <p:txBody>
              <a:bodyPr/>
              <a:lstStyle/>
              <a:p>
                <a:r>
                  <a:rPr lang="en-US">
                    <a:noFill/>
                  </a:rPr>
                  <a:t> </a:t>
                </a:r>
              </a:p>
            </p:txBody>
          </p:sp>
        </mc:Fallback>
      </mc:AlternateContent>
    </p:spTree>
    <p:extLst>
      <p:ext uri="{BB962C8B-B14F-4D97-AF65-F5344CB8AC3E}">
        <p14:creationId xmlns:p14="http://schemas.microsoft.com/office/powerpoint/2010/main" val="135780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09E0-719D-804F-B7B2-761328307AA8}"/>
              </a:ext>
            </a:extLst>
          </p:cNvPr>
          <p:cNvSpPr>
            <a:spLocks noGrp="1"/>
          </p:cNvSpPr>
          <p:nvPr>
            <p:ph type="ctrTitle"/>
          </p:nvPr>
        </p:nvSpPr>
        <p:spPr>
          <a:xfrm>
            <a:off x="685800" y="320511"/>
            <a:ext cx="7772400" cy="5250730"/>
          </a:xfrm>
        </p:spPr>
        <p:txBody>
          <a:bodyPr>
            <a:noAutofit/>
          </a:bodyPr>
          <a:lstStyle/>
          <a:p>
            <a:r>
              <a:rPr lang="en-US" sz="2000" dirty="0">
                <a:latin typeface="+mn-lt"/>
              </a:rPr>
              <a:t>Content Optimization with Multi-Arm Bandits &amp; How to Title Presentations</a:t>
            </a:r>
            <a:br>
              <a:rPr lang="en-US" sz="2000" dirty="0">
                <a:latin typeface="+mn-lt"/>
              </a:rPr>
            </a:br>
            <a:br>
              <a:rPr lang="en-US" sz="2000" dirty="0">
                <a:latin typeface="+mn-lt"/>
              </a:rPr>
            </a:br>
            <a:br>
              <a:rPr lang="en-US" sz="2000" dirty="0">
                <a:latin typeface="+mn-lt"/>
              </a:rPr>
            </a:br>
            <a:br>
              <a:rPr lang="en-US" sz="2000" dirty="0">
                <a:latin typeface="+mn-lt"/>
              </a:rPr>
            </a:br>
            <a:r>
              <a:rPr lang="en-US" sz="2000" dirty="0">
                <a:latin typeface="+mn-lt"/>
              </a:rPr>
              <a:t>Guest Talk</a:t>
            </a:r>
            <a:br>
              <a:rPr lang="en-US" sz="2000" dirty="0">
                <a:latin typeface="+mn-lt"/>
              </a:rPr>
            </a:br>
            <a:r>
              <a:rPr lang="en-US" sz="2000" dirty="0">
                <a:latin typeface="+mn-lt"/>
              </a:rPr>
              <a:t>CSCI 4830</a:t>
            </a:r>
            <a:br>
              <a:rPr lang="en-US" sz="2000" dirty="0">
                <a:latin typeface="+mn-lt"/>
              </a:rPr>
            </a:br>
            <a:r>
              <a:rPr lang="en-US" sz="2000" dirty="0">
                <a:latin typeface="+mn-lt"/>
              </a:rPr>
              <a:t>Special Topics in Computer Science</a:t>
            </a:r>
            <a:br>
              <a:rPr lang="en-US" sz="2000" dirty="0">
                <a:latin typeface="+mn-lt"/>
              </a:rPr>
            </a:br>
            <a:r>
              <a:rPr lang="en-US" sz="2000" dirty="0">
                <a:latin typeface="+mn-lt"/>
              </a:rPr>
              <a:t>Data Driven Design</a:t>
            </a:r>
            <a:br>
              <a:rPr lang="en-US" sz="2000" dirty="0">
                <a:latin typeface="+mn-lt"/>
              </a:rPr>
            </a:br>
            <a:r>
              <a:rPr lang="en-US" sz="2000" dirty="0">
                <a:latin typeface="+mn-lt"/>
              </a:rPr>
              <a:t>2021-03-18</a:t>
            </a:r>
            <a:br>
              <a:rPr lang="en-US" sz="2000" dirty="0">
                <a:latin typeface="+mn-lt"/>
              </a:rPr>
            </a:br>
            <a:br>
              <a:rPr lang="en-US" sz="2000" dirty="0">
                <a:latin typeface="+mn-lt"/>
              </a:rPr>
            </a:br>
            <a:br>
              <a:rPr lang="en-US" sz="2000" dirty="0">
                <a:latin typeface="+mn-lt"/>
              </a:rPr>
            </a:br>
            <a:r>
              <a:rPr lang="en-US" sz="2000" dirty="0">
                <a:latin typeface="+mn-lt"/>
              </a:rPr>
              <a:t>Brad Weiner </a:t>
            </a:r>
            <a:br>
              <a:rPr lang="en-US" sz="2000" dirty="0">
                <a:latin typeface="+mn-lt"/>
              </a:rPr>
            </a:br>
            <a:r>
              <a:rPr lang="en-US" sz="2000" dirty="0">
                <a:latin typeface="+mn-lt"/>
              </a:rPr>
              <a:t>Director of Data Science</a:t>
            </a:r>
            <a:br>
              <a:rPr lang="en-US" sz="2000" dirty="0">
                <a:latin typeface="+mn-lt"/>
              </a:rPr>
            </a:br>
            <a:r>
              <a:rPr lang="en-US" sz="2000" dirty="0">
                <a:latin typeface="+mn-lt"/>
              </a:rPr>
              <a:t>CU Boulder</a:t>
            </a:r>
            <a:br>
              <a:rPr lang="en-US" sz="2000" dirty="0">
                <a:latin typeface="+mn-lt"/>
              </a:rPr>
            </a:br>
            <a:endParaRPr lang="en-US" sz="2000" dirty="0">
              <a:latin typeface="+mn-lt"/>
            </a:endParaRPr>
          </a:p>
        </p:txBody>
      </p:sp>
    </p:spTree>
    <p:extLst>
      <p:ext uri="{BB962C8B-B14F-4D97-AF65-F5344CB8AC3E}">
        <p14:creationId xmlns:p14="http://schemas.microsoft.com/office/powerpoint/2010/main" val="31725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696" y="1890764"/>
            <a:ext cx="914400" cy="914400"/>
          </a:xfrm>
          <a:prstGeom prst="rect">
            <a:avLst/>
          </a:prstGeom>
        </p:spPr>
      </p:pic>
    </p:spTree>
    <p:extLst>
      <p:ext uri="{BB962C8B-B14F-4D97-AF65-F5344CB8AC3E}">
        <p14:creationId xmlns:p14="http://schemas.microsoft.com/office/powerpoint/2010/main" val="1776969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8292" y="1870667"/>
            <a:ext cx="914400" cy="914400"/>
          </a:xfrm>
          <a:prstGeom prst="rect">
            <a:avLst/>
          </a:prstGeom>
        </p:spPr>
      </p:pic>
    </p:spTree>
    <p:extLst>
      <p:ext uri="{BB962C8B-B14F-4D97-AF65-F5344CB8AC3E}">
        <p14:creationId xmlns:p14="http://schemas.microsoft.com/office/powerpoint/2010/main" val="40371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0"/>
            <a:ext cx="2944167" cy="15574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Let’s exploit that knowledge and win some money!</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1056522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7C5C75-CF83-7241-8569-1E0C5D08DAAA}"/>
              </a:ext>
            </a:extLst>
          </p:cNvPr>
          <p:cNvSpPr/>
          <p:nvPr/>
        </p:nvSpPr>
        <p:spPr>
          <a:xfrm>
            <a:off x="1607737" y="2280975"/>
            <a:ext cx="5692391" cy="369332"/>
          </a:xfrm>
          <a:prstGeom prst="rect">
            <a:avLst/>
          </a:prstGeom>
        </p:spPr>
        <p:txBody>
          <a:bodyPr wrap="square">
            <a:spAutoFit/>
          </a:bodyPr>
          <a:lstStyle/>
          <a:p>
            <a:r>
              <a:rPr lang="en-US" dirty="0"/>
              <a:t>SIMULATION</a:t>
            </a:r>
          </a:p>
        </p:txBody>
      </p:sp>
      <p:sp>
        <p:nvSpPr>
          <p:cNvPr id="6" name="TextBox 5">
            <a:extLst>
              <a:ext uri="{FF2B5EF4-FFF2-40B4-BE49-F238E27FC236}">
                <a16:creationId xmlns:a16="http://schemas.microsoft.com/office/drawing/2014/main" id="{42CE1C9E-6C7B-A34A-A6D8-5211462C0177}"/>
              </a:ext>
            </a:extLst>
          </p:cNvPr>
          <p:cNvSpPr txBox="1"/>
          <p:nvPr/>
        </p:nvSpPr>
        <p:spPr>
          <a:xfrm>
            <a:off x="999811" y="4702628"/>
            <a:ext cx="7144378" cy="923330"/>
          </a:xfrm>
          <a:prstGeom prst="rect">
            <a:avLst/>
          </a:prstGeom>
          <a:noFill/>
        </p:spPr>
        <p:txBody>
          <a:bodyPr wrap="square" rtlCol="0">
            <a:spAutoFit/>
          </a:bodyPr>
          <a:lstStyle/>
          <a:p>
            <a:r>
              <a:rPr lang="en-US" dirty="0"/>
              <a:t>Source Code: https://</a:t>
            </a:r>
            <a:r>
              <a:rPr lang="en-US" dirty="0" err="1"/>
              <a:t>gist.github.com</a:t>
            </a:r>
            <a:r>
              <a:rPr lang="en-US" dirty="0"/>
              <a:t>/</a:t>
            </a:r>
            <a:r>
              <a:rPr lang="en-US" dirty="0" err="1"/>
              <a:t>robinvanemden</a:t>
            </a:r>
            <a:r>
              <a:rPr lang="en-US" dirty="0"/>
              <a:t>/30969b48a44c2742a18ae14861793741#file-epsilon_greedy_animation-r</a:t>
            </a:r>
          </a:p>
        </p:txBody>
      </p:sp>
    </p:spTree>
    <p:extLst>
      <p:ext uri="{BB962C8B-B14F-4D97-AF65-F5344CB8AC3E}">
        <p14:creationId xmlns:p14="http://schemas.microsoft.com/office/powerpoint/2010/main" val="2338323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3696" y="2018880"/>
            <a:ext cx="914400" cy="914400"/>
          </a:xfrm>
          <a:prstGeom prst="rect">
            <a:avLst/>
          </a:prstGeom>
        </p:spPr>
      </p:pic>
    </p:spTree>
    <p:extLst>
      <p:ext uri="{BB962C8B-B14F-4D97-AF65-F5344CB8AC3E}">
        <p14:creationId xmlns:p14="http://schemas.microsoft.com/office/powerpoint/2010/main" val="1172108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lot Machine with solid fill">
            <a:extLst>
              <a:ext uri="{FF2B5EF4-FFF2-40B4-BE49-F238E27FC236}">
                <a16:creationId xmlns:a16="http://schemas.microsoft.com/office/drawing/2014/main" id="{8482849C-08A6-3648-8653-9674F3D3C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908" y="833176"/>
            <a:ext cx="914400" cy="914400"/>
          </a:xfrm>
          <a:prstGeom prst="rect">
            <a:avLst/>
          </a:prstGeom>
        </p:spPr>
      </p:pic>
      <p:pic>
        <p:nvPicPr>
          <p:cNvPr id="5" name="Graphic 4" descr="Slot Machine with solid fill">
            <a:extLst>
              <a:ext uri="{FF2B5EF4-FFF2-40B4-BE49-F238E27FC236}">
                <a16:creationId xmlns:a16="http://schemas.microsoft.com/office/drawing/2014/main" id="{869EAA44-22F0-464C-925B-34A6A279D0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3696" y="851598"/>
            <a:ext cx="914400" cy="914400"/>
          </a:xfrm>
          <a:prstGeom prst="rect">
            <a:avLst/>
          </a:prstGeom>
        </p:spPr>
      </p:pic>
      <p:pic>
        <p:nvPicPr>
          <p:cNvPr id="6" name="Graphic 5" descr="Slot Machine with solid fill">
            <a:extLst>
              <a:ext uri="{FF2B5EF4-FFF2-40B4-BE49-F238E27FC236}">
                <a16:creationId xmlns:a16="http://schemas.microsoft.com/office/drawing/2014/main" id="{65C3C773-C4D8-844B-AB6B-019B5A30C4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8292" y="851598"/>
            <a:ext cx="914400" cy="914400"/>
          </a:xfrm>
          <a:prstGeom prst="rect">
            <a:avLst/>
          </a:prstGeom>
        </p:spPr>
      </p:pic>
      <p:pic>
        <p:nvPicPr>
          <p:cNvPr id="7" name="Graphic 6" descr="Slot Machine with solid fill">
            <a:extLst>
              <a:ext uri="{FF2B5EF4-FFF2-40B4-BE49-F238E27FC236}">
                <a16:creationId xmlns:a16="http://schemas.microsoft.com/office/drawing/2014/main" id="{352928D5-A885-A34B-BB1F-EB766A9778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867508"/>
            <a:ext cx="914400" cy="914400"/>
          </a:xfrm>
          <a:prstGeom prst="rect">
            <a:avLst/>
          </a:prstGeom>
        </p:spPr>
      </p:pic>
      <p:pic>
        <p:nvPicPr>
          <p:cNvPr id="8" name="Graphic 7" descr="Slot Machine with solid fill">
            <a:extLst>
              <a:ext uri="{FF2B5EF4-FFF2-40B4-BE49-F238E27FC236}">
                <a16:creationId xmlns:a16="http://schemas.microsoft.com/office/drawing/2014/main" id="{2E189430-2292-A44C-94B1-8B5E77A61B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504" y="867508"/>
            <a:ext cx="914400" cy="914400"/>
          </a:xfrm>
          <a:prstGeom prst="rect">
            <a:avLst/>
          </a:prstGeom>
        </p:spPr>
      </p:pic>
      <p:sp>
        <p:nvSpPr>
          <p:cNvPr id="2" name="Oval Callout 1">
            <a:extLst>
              <a:ext uri="{FF2B5EF4-FFF2-40B4-BE49-F238E27FC236}">
                <a16:creationId xmlns:a16="http://schemas.microsoft.com/office/drawing/2014/main" id="{8F3BB29A-09B5-054D-B646-FBEFBA7CCCC3}"/>
              </a:ext>
            </a:extLst>
          </p:cNvPr>
          <p:cNvSpPr/>
          <p:nvPr/>
        </p:nvSpPr>
        <p:spPr>
          <a:xfrm>
            <a:off x="3677697" y="2491990"/>
            <a:ext cx="2944167" cy="155749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Are there other ways I could explore then exploit?</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9100" y="4141596"/>
            <a:ext cx="914400" cy="914400"/>
          </a:xfrm>
          <a:prstGeom prst="rect">
            <a:avLst/>
          </a:prstGeom>
        </p:spPr>
      </p:pic>
    </p:spTree>
    <p:extLst>
      <p:ext uri="{BB962C8B-B14F-4D97-AF65-F5344CB8AC3E}">
        <p14:creationId xmlns:p14="http://schemas.microsoft.com/office/powerpoint/2010/main" val="3824174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9011-97FA-D14D-82EF-15EEC582BC60}"/>
              </a:ext>
            </a:extLst>
          </p:cNvPr>
          <p:cNvSpPr>
            <a:spLocks noGrp="1"/>
          </p:cNvSpPr>
          <p:nvPr>
            <p:ph type="title"/>
          </p:nvPr>
        </p:nvSpPr>
        <p:spPr/>
        <p:txBody>
          <a:bodyPr/>
          <a:lstStyle/>
          <a:p>
            <a:r>
              <a:rPr lang="en-US" dirty="0"/>
              <a:t>Multi-Arm Bandit Solutions</a:t>
            </a:r>
          </a:p>
        </p:txBody>
      </p:sp>
      <p:sp>
        <p:nvSpPr>
          <p:cNvPr id="3" name="Content Placeholder 2">
            <a:extLst>
              <a:ext uri="{FF2B5EF4-FFF2-40B4-BE49-F238E27FC236}">
                <a16:creationId xmlns:a16="http://schemas.microsoft.com/office/drawing/2014/main" id="{6761DFC8-D417-3E49-858B-9A016DB91BE6}"/>
              </a:ext>
            </a:extLst>
          </p:cNvPr>
          <p:cNvSpPr>
            <a:spLocks noGrp="1"/>
          </p:cNvSpPr>
          <p:nvPr>
            <p:ph idx="1"/>
          </p:nvPr>
        </p:nvSpPr>
        <p:spPr>
          <a:xfrm>
            <a:off x="457200" y="1417638"/>
            <a:ext cx="8229600" cy="4525963"/>
          </a:xfrm>
        </p:spPr>
        <p:txBody>
          <a:bodyPr>
            <a:normAutofit/>
          </a:bodyPr>
          <a:lstStyle/>
          <a:p>
            <a:r>
              <a:rPr lang="en-US" dirty="0">
                <a:latin typeface="+mn-lt"/>
              </a:rPr>
              <a:t>Changes to Explore/Exploit Ratio (Epsilon)</a:t>
            </a:r>
          </a:p>
          <a:p>
            <a:pPr lvl="1"/>
            <a:r>
              <a:rPr lang="en-US" dirty="0"/>
              <a:t>Do all exploring first</a:t>
            </a:r>
          </a:p>
          <a:p>
            <a:pPr lvl="1"/>
            <a:r>
              <a:rPr lang="en-US" dirty="0"/>
              <a:t>Gradually reduce the explore (Epsilon) rate over time</a:t>
            </a:r>
          </a:p>
          <a:p>
            <a:r>
              <a:rPr lang="en-US" dirty="0">
                <a:latin typeface="+mn-lt"/>
              </a:rPr>
              <a:t>Changes to Bandit Selection</a:t>
            </a:r>
          </a:p>
          <a:p>
            <a:pPr lvl="1"/>
            <a:r>
              <a:rPr lang="en-US" dirty="0"/>
              <a:t>Contextual bandits that choose the “correct” machine based on gambler’s information</a:t>
            </a:r>
            <a:endParaRPr lang="en-US" dirty="0">
              <a:latin typeface="+mn-lt"/>
            </a:endParaRPr>
          </a:p>
          <a:p>
            <a:r>
              <a:rPr lang="en-US" dirty="0">
                <a:latin typeface="+mn-lt"/>
              </a:rPr>
              <a:t>Different Algorithmic Approach</a:t>
            </a:r>
          </a:p>
          <a:p>
            <a:pPr lvl="1"/>
            <a:r>
              <a:rPr lang="en-US" dirty="0">
                <a:latin typeface="+mn-lt"/>
              </a:rPr>
              <a:t>Thompson Sampling (Bayesian)</a:t>
            </a:r>
          </a:p>
          <a:p>
            <a:pPr marL="457200" lvl="1" indent="0">
              <a:buNone/>
            </a:pPr>
            <a:endParaRPr lang="en-US" dirty="0">
              <a:latin typeface="+mn-lt"/>
            </a:endParaRPr>
          </a:p>
        </p:txBody>
      </p:sp>
    </p:spTree>
    <p:extLst>
      <p:ext uri="{BB962C8B-B14F-4D97-AF65-F5344CB8AC3E}">
        <p14:creationId xmlns:p14="http://schemas.microsoft.com/office/powerpoint/2010/main" val="1305101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1095-3A4D-524A-8C2A-1C02C2D247C6}"/>
              </a:ext>
            </a:extLst>
          </p:cNvPr>
          <p:cNvSpPr>
            <a:spLocks noGrp="1"/>
          </p:cNvSpPr>
          <p:nvPr>
            <p:ph type="title"/>
          </p:nvPr>
        </p:nvSpPr>
        <p:spPr/>
        <p:txBody>
          <a:bodyPr>
            <a:normAutofit fontScale="90000"/>
          </a:bodyPr>
          <a:lstStyle/>
          <a:p>
            <a:r>
              <a:rPr lang="en-US" dirty="0"/>
              <a:t>An Oversimplified Description of Statistical Approaches</a:t>
            </a:r>
          </a:p>
        </p:txBody>
      </p:sp>
      <p:sp>
        <p:nvSpPr>
          <p:cNvPr id="3" name="Content Placeholder 2">
            <a:extLst>
              <a:ext uri="{FF2B5EF4-FFF2-40B4-BE49-F238E27FC236}">
                <a16:creationId xmlns:a16="http://schemas.microsoft.com/office/drawing/2014/main" id="{C6793E86-520E-BC4A-A91E-56F0502C1579}"/>
              </a:ext>
            </a:extLst>
          </p:cNvPr>
          <p:cNvSpPr>
            <a:spLocks noGrp="1"/>
          </p:cNvSpPr>
          <p:nvPr>
            <p:ph sz="half" idx="1"/>
          </p:nvPr>
        </p:nvSpPr>
        <p:spPr/>
        <p:txBody>
          <a:bodyPr/>
          <a:lstStyle/>
          <a:p>
            <a:pPr marL="0" indent="0">
              <a:buNone/>
            </a:pPr>
            <a:r>
              <a:rPr lang="en-US" dirty="0">
                <a:latin typeface="+mn-lt"/>
              </a:rPr>
              <a:t>Frequentist</a:t>
            </a:r>
          </a:p>
          <a:p>
            <a:r>
              <a:rPr lang="en-US" dirty="0">
                <a:latin typeface="+mn-lt"/>
              </a:rPr>
              <a:t>Assumes that with a large enough sample size, the point estimate (usually mean) gives the best guess at the whole population</a:t>
            </a:r>
          </a:p>
        </p:txBody>
      </p:sp>
      <p:sp>
        <p:nvSpPr>
          <p:cNvPr id="4" name="Content Placeholder 3">
            <a:extLst>
              <a:ext uri="{FF2B5EF4-FFF2-40B4-BE49-F238E27FC236}">
                <a16:creationId xmlns:a16="http://schemas.microsoft.com/office/drawing/2014/main" id="{642B36D3-AE3B-0442-9383-8DC7B1DD3ECD}"/>
              </a:ext>
            </a:extLst>
          </p:cNvPr>
          <p:cNvSpPr>
            <a:spLocks noGrp="1"/>
          </p:cNvSpPr>
          <p:nvPr>
            <p:ph sz="half" idx="2"/>
          </p:nvPr>
        </p:nvSpPr>
        <p:spPr/>
        <p:txBody>
          <a:bodyPr/>
          <a:lstStyle/>
          <a:p>
            <a:pPr marL="0" indent="0">
              <a:buNone/>
            </a:pPr>
            <a:r>
              <a:rPr lang="en-US" dirty="0">
                <a:latin typeface="+mn-lt"/>
              </a:rPr>
              <a:t>Bayesian</a:t>
            </a:r>
          </a:p>
          <a:p>
            <a:r>
              <a:rPr lang="en-US" dirty="0">
                <a:latin typeface="+mn-lt"/>
              </a:rPr>
              <a:t>Assumes that the “right” answer is actually a range of probabilities from a distribution which can change and be updated</a:t>
            </a:r>
          </a:p>
        </p:txBody>
      </p:sp>
    </p:spTree>
    <p:extLst>
      <p:ext uri="{BB962C8B-B14F-4D97-AF65-F5344CB8AC3E}">
        <p14:creationId xmlns:p14="http://schemas.microsoft.com/office/powerpoint/2010/main" val="506426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7C5C75-CF83-7241-8569-1E0C5D08DAAA}"/>
              </a:ext>
            </a:extLst>
          </p:cNvPr>
          <p:cNvSpPr/>
          <p:nvPr/>
        </p:nvSpPr>
        <p:spPr>
          <a:xfrm>
            <a:off x="1607737" y="2280975"/>
            <a:ext cx="5692391" cy="369332"/>
          </a:xfrm>
          <a:prstGeom prst="rect">
            <a:avLst/>
          </a:prstGeom>
        </p:spPr>
        <p:txBody>
          <a:bodyPr wrap="square">
            <a:spAutoFit/>
          </a:bodyPr>
          <a:lstStyle/>
          <a:p>
            <a:r>
              <a:rPr lang="en-US" dirty="0"/>
              <a:t>SIMULATION</a:t>
            </a:r>
          </a:p>
        </p:txBody>
      </p:sp>
      <p:sp>
        <p:nvSpPr>
          <p:cNvPr id="6" name="TextBox 5">
            <a:extLst>
              <a:ext uri="{FF2B5EF4-FFF2-40B4-BE49-F238E27FC236}">
                <a16:creationId xmlns:a16="http://schemas.microsoft.com/office/drawing/2014/main" id="{42CE1C9E-6C7B-A34A-A6D8-5211462C0177}"/>
              </a:ext>
            </a:extLst>
          </p:cNvPr>
          <p:cNvSpPr txBox="1"/>
          <p:nvPr/>
        </p:nvSpPr>
        <p:spPr>
          <a:xfrm>
            <a:off x="999811" y="4702628"/>
            <a:ext cx="7144378" cy="923330"/>
          </a:xfrm>
          <a:prstGeom prst="rect">
            <a:avLst/>
          </a:prstGeom>
          <a:noFill/>
        </p:spPr>
        <p:txBody>
          <a:bodyPr wrap="square" rtlCol="0">
            <a:spAutoFit/>
          </a:bodyPr>
          <a:lstStyle/>
          <a:p>
            <a:r>
              <a:rPr lang="en-US" dirty="0"/>
              <a:t>Source Code: https://</a:t>
            </a:r>
            <a:r>
              <a:rPr lang="en-US" dirty="0" err="1"/>
              <a:t>gist.github.com</a:t>
            </a:r>
            <a:r>
              <a:rPr lang="en-US" dirty="0"/>
              <a:t>/</a:t>
            </a:r>
            <a:r>
              <a:rPr lang="en-US" dirty="0" err="1"/>
              <a:t>robinvanemden</a:t>
            </a:r>
            <a:r>
              <a:rPr lang="en-US" dirty="0"/>
              <a:t>/30969b48a44c2742a18ae14861793741#file-thompson_sampling_animation-r</a:t>
            </a:r>
          </a:p>
        </p:txBody>
      </p:sp>
    </p:spTree>
    <p:extLst>
      <p:ext uri="{BB962C8B-B14F-4D97-AF65-F5344CB8AC3E}">
        <p14:creationId xmlns:p14="http://schemas.microsoft.com/office/powerpoint/2010/main" val="31929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DAA55-D56A-2A43-B560-8563DECC6DEA}"/>
              </a:ext>
            </a:extLst>
          </p:cNvPr>
          <p:cNvSpPr>
            <a:spLocks noGrp="1"/>
          </p:cNvSpPr>
          <p:nvPr>
            <p:ph type="title"/>
          </p:nvPr>
        </p:nvSpPr>
        <p:spPr/>
        <p:txBody>
          <a:bodyPr/>
          <a:lstStyle/>
          <a:p>
            <a:r>
              <a:rPr lang="en-US" dirty="0"/>
              <a:t>Experiments in Web Design</a:t>
            </a:r>
          </a:p>
        </p:txBody>
      </p:sp>
      <p:sp>
        <p:nvSpPr>
          <p:cNvPr id="3" name="Text Placeholder 2">
            <a:extLst>
              <a:ext uri="{FF2B5EF4-FFF2-40B4-BE49-F238E27FC236}">
                <a16:creationId xmlns:a16="http://schemas.microsoft.com/office/drawing/2014/main" id="{3E215E27-F1E9-7B41-985B-9CAF39D901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985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7018-4C32-D944-BEC3-8D0A29B99AFF}"/>
              </a:ext>
            </a:extLst>
          </p:cNvPr>
          <p:cNvSpPr>
            <a:spLocks noGrp="1"/>
          </p:cNvSpPr>
          <p:nvPr>
            <p:ph type="title"/>
          </p:nvPr>
        </p:nvSpPr>
        <p:spPr/>
        <p:txBody>
          <a:bodyPr/>
          <a:lstStyle/>
          <a:p>
            <a:r>
              <a:rPr lang="en-US" dirty="0"/>
              <a:t>Me</a:t>
            </a:r>
          </a:p>
        </p:txBody>
      </p:sp>
      <p:sp>
        <p:nvSpPr>
          <p:cNvPr id="3" name="Content Placeholder 2">
            <a:extLst>
              <a:ext uri="{FF2B5EF4-FFF2-40B4-BE49-F238E27FC236}">
                <a16:creationId xmlns:a16="http://schemas.microsoft.com/office/drawing/2014/main" id="{F77AE9E8-97CB-4643-8E47-2964AAFAE208}"/>
              </a:ext>
            </a:extLst>
          </p:cNvPr>
          <p:cNvSpPr>
            <a:spLocks noGrp="1"/>
          </p:cNvSpPr>
          <p:nvPr>
            <p:ph idx="1"/>
          </p:nvPr>
        </p:nvSpPr>
        <p:spPr/>
        <p:txBody>
          <a:bodyPr/>
          <a:lstStyle/>
          <a:p>
            <a:r>
              <a:rPr lang="en-US" dirty="0">
                <a:latin typeface="+mn-lt"/>
              </a:rPr>
              <a:t>Call me Brad</a:t>
            </a:r>
          </a:p>
          <a:p>
            <a:r>
              <a:rPr lang="en-US" dirty="0">
                <a:latin typeface="+mn-lt"/>
              </a:rPr>
              <a:t>Director of Data Science at CU Boulder</a:t>
            </a:r>
          </a:p>
          <a:p>
            <a:r>
              <a:rPr lang="en-US" dirty="0">
                <a:latin typeface="+mn-lt"/>
              </a:rPr>
              <a:t>I use institutional data to inform decision-making</a:t>
            </a:r>
          </a:p>
          <a:p>
            <a:r>
              <a:rPr lang="en-US" dirty="0">
                <a:latin typeface="+mn-lt"/>
              </a:rPr>
              <a:t>Excited to chat with you today and beyond</a:t>
            </a:r>
          </a:p>
          <a:p>
            <a:r>
              <a:rPr lang="en-US" dirty="0">
                <a:latin typeface="+mn-lt"/>
              </a:rPr>
              <a:t>First time teaching on Zoom, if you have questions, please just interrupt. </a:t>
            </a:r>
          </a:p>
        </p:txBody>
      </p:sp>
    </p:spTree>
    <p:extLst>
      <p:ext uri="{BB962C8B-B14F-4D97-AF65-F5344CB8AC3E}">
        <p14:creationId xmlns:p14="http://schemas.microsoft.com/office/powerpoint/2010/main" val="165785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Callout 1">
            <a:extLst>
              <a:ext uri="{FF2B5EF4-FFF2-40B4-BE49-F238E27FC236}">
                <a16:creationId xmlns:a16="http://schemas.microsoft.com/office/drawing/2014/main" id="{8F3BB29A-09B5-054D-B646-FBEFBA7CCCC3}"/>
              </a:ext>
            </a:extLst>
          </p:cNvPr>
          <p:cNvSpPr/>
          <p:nvPr/>
        </p:nvSpPr>
        <p:spPr>
          <a:xfrm>
            <a:off x="3677697" y="2491991"/>
            <a:ext cx="2856245" cy="14921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Which content has highest expected engagement?</a:t>
            </a:r>
          </a:p>
          <a:p>
            <a:pPr algn="ctr"/>
            <a:endParaRPr lang="en-US" dirty="0"/>
          </a:p>
          <a:p>
            <a:pPr algn="ctr"/>
            <a:endParaRPr lang="en-US" dirty="0"/>
          </a:p>
        </p:txBody>
      </p:sp>
      <p:pic>
        <p:nvPicPr>
          <p:cNvPr id="9" name="Graphic 8" descr="Woman with solid fill">
            <a:extLst>
              <a:ext uri="{FF2B5EF4-FFF2-40B4-BE49-F238E27FC236}">
                <a16:creationId xmlns:a16="http://schemas.microsoft.com/office/drawing/2014/main" id="{34C71D70-D7C4-6245-9946-F2A2990A06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9100" y="4141596"/>
            <a:ext cx="914400" cy="914400"/>
          </a:xfrm>
          <a:prstGeom prst="rect">
            <a:avLst/>
          </a:prstGeom>
        </p:spPr>
      </p:pic>
      <p:pic>
        <p:nvPicPr>
          <p:cNvPr id="10" name="Graphic 9" descr="Internet with solid fill">
            <a:extLst>
              <a:ext uri="{FF2B5EF4-FFF2-40B4-BE49-F238E27FC236}">
                <a16:creationId xmlns:a16="http://schemas.microsoft.com/office/drawing/2014/main" id="{E35DEC3E-354E-4441-A760-C6DBA083FC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08" y="867508"/>
            <a:ext cx="914400" cy="914400"/>
          </a:xfrm>
          <a:prstGeom prst="rect">
            <a:avLst/>
          </a:prstGeom>
        </p:spPr>
      </p:pic>
      <p:pic>
        <p:nvPicPr>
          <p:cNvPr id="11" name="Graphic 10" descr="Internet with solid fill">
            <a:extLst>
              <a:ext uri="{FF2B5EF4-FFF2-40B4-BE49-F238E27FC236}">
                <a16:creationId xmlns:a16="http://schemas.microsoft.com/office/drawing/2014/main" id="{08AB1F76-D8C0-3749-AEB8-02C0B4921E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44766" y="867508"/>
            <a:ext cx="914400" cy="914400"/>
          </a:xfrm>
          <a:prstGeom prst="rect">
            <a:avLst/>
          </a:prstGeom>
        </p:spPr>
      </p:pic>
      <p:pic>
        <p:nvPicPr>
          <p:cNvPr id="12" name="Graphic 11" descr="Internet with solid fill">
            <a:extLst>
              <a:ext uri="{FF2B5EF4-FFF2-40B4-BE49-F238E27FC236}">
                <a16:creationId xmlns:a16="http://schemas.microsoft.com/office/drawing/2014/main" id="{39E3ABB5-88F0-4244-AF0F-59F7396B23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8012" y="867508"/>
            <a:ext cx="914400" cy="914400"/>
          </a:xfrm>
          <a:prstGeom prst="rect">
            <a:avLst/>
          </a:prstGeom>
        </p:spPr>
      </p:pic>
      <p:pic>
        <p:nvPicPr>
          <p:cNvPr id="13" name="Graphic 12" descr="Internet with solid fill">
            <a:extLst>
              <a:ext uri="{FF2B5EF4-FFF2-40B4-BE49-F238E27FC236}">
                <a16:creationId xmlns:a16="http://schemas.microsoft.com/office/drawing/2014/main" id="{3B3ED965-7F97-444B-9DF9-10CD537C50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32337" y="867508"/>
            <a:ext cx="914400" cy="914400"/>
          </a:xfrm>
          <a:prstGeom prst="rect">
            <a:avLst/>
          </a:prstGeom>
        </p:spPr>
      </p:pic>
      <p:pic>
        <p:nvPicPr>
          <p:cNvPr id="14" name="Graphic 13" descr="Internet with solid fill">
            <a:extLst>
              <a:ext uri="{FF2B5EF4-FFF2-40B4-BE49-F238E27FC236}">
                <a16:creationId xmlns:a16="http://schemas.microsoft.com/office/drawing/2014/main" id="{F976D2D4-2F4B-1640-8EE2-B615A7B149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15583" y="867508"/>
            <a:ext cx="914400" cy="914400"/>
          </a:xfrm>
          <a:prstGeom prst="rect">
            <a:avLst/>
          </a:prstGeom>
        </p:spPr>
      </p:pic>
    </p:spTree>
    <p:extLst>
      <p:ext uri="{BB962C8B-B14F-4D97-AF65-F5344CB8AC3E}">
        <p14:creationId xmlns:p14="http://schemas.microsoft.com/office/powerpoint/2010/main" val="2575160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AC82-95F9-4345-A046-4254D76BC3BB}"/>
              </a:ext>
            </a:extLst>
          </p:cNvPr>
          <p:cNvSpPr>
            <a:spLocks noGrp="1"/>
          </p:cNvSpPr>
          <p:nvPr>
            <p:ph type="title"/>
          </p:nvPr>
        </p:nvSpPr>
        <p:spPr>
          <a:xfrm>
            <a:off x="457200" y="274638"/>
            <a:ext cx="8229600" cy="1143000"/>
          </a:xfrm>
        </p:spPr>
        <p:txBody>
          <a:bodyPr anchor="ctr">
            <a:normAutofit/>
          </a:bodyPr>
          <a:lstStyle/>
          <a:p>
            <a:r>
              <a:rPr lang="en-US" dirty="0"/>
              <a:t>A/B Split Test vs. Multi-Arm Bandit</a:t>
            </a:r>
          </a:p>
        </p:txBody>
      </p:sp>
      <p:graphicFrame>
        <p:nvGraphicFramePr>
          <p:cNvPr id="5" name="Content Placeholder 2">
            <a:extLst>
              <a:ext uri="{FF2B5EF4-FFF2-40B4-BE49-F238E27FC236}">
                <a16:creationId xmlns:a16="http://schemas.microsoft.com/office/drawing/2014/main" id="{E4AC14D5-E9DF-4BEB-8C0C-82E3B9421000}"/>
              </a:ext>
            </a:extLst>
          </p:cNvPr>
          <p:cNvGraphicFramePr>
            <a:graphicFrameLocks noGrp="1"/>
          </p:cNvGraphicFramePr>
          <p:nvPr>
            <p:ph idx="1"/>
            <p:extLst>
              <p:ext uri="{D42A27DB-BD31-4B8C-83A1-F6EECF244321}">
                <p14:modId xmlns:p14="http://schemas.microsoft.com/office/powerpoint/2010/main" val="409941694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00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4F189-82CD-004A-9FE8-90A35EB8DABC}"/>
              </a:ext>
            </a:extLst>
          </p:cNvPr>
          <p:cNvSpPr>
            <a:spLocks noGrp="1"/>
          </p:cNvSpPr>
          <p:nvPr>
            <p:ph type="title"/>
          </p:nvPr>
        </p:nvSpPr>
        <p:spPr>
          <a:xfrm>
            <a:off x="457200" y="274638"/>
            <a:ext cx="8229600" cy="1143000"/>
          </a:xfrm>
        </p:spPr>
        <p:txBody>
          <a:bodyPr anchor="ctr">
            <a:normAutofit/>
          </a:bodyPr>
          <a:lstStyle/>
          <a:p>
            <a:r>
              <a:rPr lang="en-US" dirty="0"/>
              <a:t>Key Takeaways</a:t>
            </a:r>
          </a:p>
        </p:txBody>
      </p:sp>
      <p:graphicFrame>
        <p:nvGraphicFramePr>
          <p:cNvPr id="5" name="Content Placeholder 2">
            <a:extLst>
              <a:ext uri="{FF2B5EF4-FFF2-40B4-BE49-F238E27FC236}">
                <a16:creationId xmlns:a16="http://schemas.microsoft.com/office/drawing/2014/main" id="{38899529-8E54-497F-885F-0F4389D96B42}"/>
              </a:ext>
            </a:extLst>
          </p:cNvPr>
          <p:cNvGraphicFramePr>
            <a:graphicFrameLocks noGrp="1"/>
          </p:cNvGraphicFramePr>
          <p:nvPr>
            <p:ph idx="1"/>
            <p:extLst>
              <p:ext uri="{D42A27DB-BD31-4B8C-83A1-F6EECF244321}">
                <p14:modId xmlns:p14="http://schemas.microsoft.com/office/powerpoint/2010/main" val="852376244"/>
              </p:ext>
            </p:extLst>
          </p:nvPr>
        </p:nvGraphicFramePr>
        <p:xfrm>
          <a:off x="457200" y="1417638"/>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14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6F9-5F2D-5447-82DF-8988D6121B80}"/>
              </a:ext>
            </a:extLst>
          </p:cNvPr>
          <p:cNvSpPr>
            <a:spLocks noGrp="1"/>
          </p:cNvSpPr>
          <p:nvPr>
            <p:ph type="title"/>
          </p:nvPr>
        </p:nvSpPr>
        <p:spPr/>
        <p:txBody>
          <a:bodyPr/>
          <a:lstStyle/>
          <a:p>
            <a:r>
              <a:rPr lang="en-US" dirty="0"/>
              <a:t>Questions</a:t>
            </a:r>
          </a:p>
        </p:txBody>
      </p:sp>
      <p:pic>
        <p:nvPicPr>
          <p:cNvPr id="10242" name="Picture 2" descr="Martin Prince | Simpsons Wiki | Fandom">
            <a:extLst>
              <a:ext uri="{FF2B5EF4-FFF2-40B4-BE49-F238E27FC236}">
                <a16:creationId xmlns:a16="http://schemas.microsoft.com/office/drawing/2014/main" id="{16114C3E-B3A9-344E-BFDB-31D0C08F8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4160" y="1089025"/>
            <a:ext cx="4318000" cy="294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91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6F9-5F2D-5447-82DF-8988D6121B80}"/>
              </a:ext>
            </a:extLst>
          </p:cNvPr>
          <p:cNvSpPr>
            <a:spLocks noGrp="1"/>
          </p:cNvSpPr>
          <p:nvPr>
            <p:ph type="title"/>
          </p:nvPr>
        </p:nvSpPr>
        <p:spPr/>
        <p:txBody>
          <a:bodyPr/>
          <a:lstStyle/>
          <a:p>
            <a:r>
              <a:rPr lang="en-US" dirty="0"/>
              <a:t>Data Science Questions</a:t>
            </a:r>
          </a:p>
        </p:txBody>
      </p:sp>
    </p:spTree>
    <p:extLst>
      <p:ext uri="{BB962C8B-B14F-4D97-AF65-F5344CB8AC3E}">
        <p14:creationId xmlns:p14="http://schemas.microsoft.com/office/powerpoint/2010/main" val="1966861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Sources</a:t>
            </a:r>
          </a:p>
        </p:txBody>
      </p:sp>
      <p:sp>
        <p:nvSpPr>
          <p:cNvPr id="5" name="Content Placeholder 4">
            <a:extLst>
              <a:ext uri="{FF2B5EF4-FFF2-40B4-BE49-F238E27FC236}">
                <a16:creationId xmlns:a16="http://schemas.microsoft.com/office/drawing/2014/main" id="{47B00FF9-48E4-AE48-B9A0-CC9CC7ACC596}"/>
              </a:ext>
            </a:extLst>
          </p:cNvPr>
          <p:cNvSpPr>
            <a:spLocks noGrp="1"/>
          </p:cNvSpPr>
          <p:nvPr>
            <p:ph idx="1"/>
          </p:nvPr>
        </p:nvSpPr>
        <p:spPr>
          <a:xfrm>
            <a:off x="457200" y="1291472"/>
            <a:ext cx="8229600" cy="4834691"/>
          </a:xfrm>
        </p:spPr>
        <p:txBody>
          <a:bodyPr>
            <a:normAutofit fontScale="62500" lnSpcReduction="20000"/>
          </a:bodyPr>
          <a:lstStyle/>
          <a:p>
            <a:pPr marL="0" indent="0">
              <a:buNone/>
            </a:pPr>
            <a:r>
              <a:rPr lang="en-US" sz="2400" dirty="0">
                <a:latin typeface="+mn-lt"/>
              </a:rPr>
              <a:t>Zillow</a:t>
            </a:r>
          </a:p>
          <a:p>
            <a:pPr marL="0" indent="0">
              <a:buNone/>
            </a:pPr>
            <a:endParaRPr lang="en-US" sz="2400" dirty="0">
              <a:latin typeface="+mn-lt"/>
            </a:endParaRPr>
          </a:p>
          <a:p>
            <a:pPr marL="0" indent="0">
              <a:buNone/>
            </a:pPr>
            <a:r>
              <a:rPr lang="en-US" sz="2400" dirty="0">
                <a:latin typeface="+mn-lt"/>
              </a:rPr>
              <a:t>Simpsons images are protected by copyright and used here under fair use/educational guidelines</a:t>
            </a:r>
          </a:p>
          <a:p>
            <a:pPr marL="0" indent="0">
              <a:buNone/>
            </a:pPr>
            <a:endParaRPr lang="en-US" sz="2400" dirty="0">
              <a:latin typeface="+mn-lt"/>
            </a:endParaRPr>
          </a:p>
          <a:p>
            <a:pPr marL="0" indent="0">
              <a:buNone/>
            </a:pPr>
            <a:r>
              <a:rPr lang="en-US" sz="2400" dirty="0">
                <a:latin typeface="+mn-lt"/>
              </a:rPr>
              <a:t>Interactive Bandits:</a:t>
            </a:r>
          </a:p>
          <a:p>
            <a:pPr marL="0" indent="0">
              <a:buNone/>
            </a:pPr>
            <a:r>
              <a:rPr lang="en-US" sz="2400" dirty="0">
                <a:latin typeface="+mn-lt"/>
                <a:hlinkClick r:id="rId2"/>
              </a:rPr>
              <a:t>https://pavlov.tech/2019/03/02/animated-multi-armed-bandit-policies/</a:t>
            </a:r>
            <a:endParaRPr lang="en-US" sz="2400" dirty="0">
              <a:latin typeface="+mn-lt"/>
            </a:endParaRPr>
          </a:p>
          <a:p>
            <a:pPr marL="0" indent="0">
              <a:buNone/>
            </a:pPr>
            <a:endParaRPr lang="en-US" sz="2400" dirty="0">
              <a:latin typeface="+mn-lt"/>
            </a:endParaRPr>
          </a:p>
          <a:p>
            <a:pPr marL="0" indent="0">
              <a:buNone/>
            </a:pPr>
            <a:r>
              <a:rPr lang="en-US" sz="2400" dirty="0">
                <a:latin typeface="+mn-lt"/>
              </a:rPr>
              <a:t>Original R Code for Interactive Bandits:</a:t>
            </a:r>
          </a:p>
          <a:p>
            <a:pPr marL="0" indent="0">
              <a:buNone/>
            </a:pPr>
            <a:r>
              <a:rPr lang="en-US" sz="2400" dirty="0">
                <a:latin typeface="+mn-lt"/>
                <a:hlinkClick r:id="rId3"/>
              </a:rPr>
              <a:t>https://gist.github.com/robinvanemden/30969b48a44c2742a18ae14861793741</a:t>
            </a:r>
            <a:endParaRPr lang="en-US" sz="2400" dirty="0">
              <a:latin typeface="+mn-lt"/>
            </a:endParaRPr>
          </a:p>
          <a:p>
            <a:pPr marL="0" indent="0">
              <a:buNone/>
            </a:pPr>
            <a:endParaRPr lang="en-US" sz="2400" dirty="0">
              <a:latin typeface="+mn-lt"/>
            </a:endParaRPr>
          </a:p>
          <a:p>
            <a:pPr marL="0" indent="0">
              <a:buNone/>
            </a:pPr>
            <a:r>
              <a:rPr lang="en-US" sz="2400" dirty="0">
                <a:latin typeface="+mn-lt"/>
              </a:rPr>
              <a:t>Updated R Code for Interactive Bandits:</a:t>
            </a:r>
          </a:p>
          <a:p>
            <a:pPr marL="0" indent="0">
              <a:buNone/>
            </a:pPr>
            <a:r>
              <a:rPr lang="en-US" sz="2400" dirty="0">
                <a:latin typeface="+mn-lt"/>
                <a:hlinkClick r:id="rId4"/>
              </a:rPr>
              <a:t>https://gist.github.com/bradweiner/96593a8e7a34c03c0a92db33fdc64f75</a:t>
            </a:r>
            <a:endParaRPr lang="en-US" sz="2400" dirty="0">
              <a:latin typeface="+mn-lt"/>
            </a:endParaRPr>
          </a:p>
          <a:p>
            <a:pPr marL="0" indent="0">
              <a:buNone/>
            </a:pPr>
            <a:endParaRPr lang="en-US" sz="2400" dirty="0">
              <a:latin typeface="+mn-lt"/>
            </a:endParaRPr>
          </a:p>
          <a:p>
            <a:pPr marL="0" indent="0">
              <a:buNone/>
            </a:pPr>
            <a:r>
              <a:rPr lang="en-US" sz="2400" dirty="0">
                <a:latin typeface="+mn-lt"/>
              </a:rPr>
              <a:t>Algorithms to Live By </a:t>
            </a:r>
          </a:p>
          <a:p>
            <a:pPr marL="0" indent="0">
              <a:buNone/>
            </a:pPr>
            <a:r>
              <a:rPr lang="en-US" sz="2400" dirty="0">
                <a:latin typeface="+mn-lt"/>
              </a:rPr>
              <a:t>Christian, B., &amp; Griffiths, T. (2016). Algorithms to live by: The computer science of human decisions.</a:t>
            </a:r>
          </a:p>
          <a:p>
            <a:pPr marL="0" indent="0">
              <a:buNone/>
            </a:pPr>
            <a:endParaRPr lang="en-US" sz="2400" dirty="0">
              <a:latin typeface="+mn-lt"/>
            </a:endParaRPr>
          </a:p>
          <a:p>
            <a:pPr marL="0" indent="0">
              <a:buNone/>
            </a:pPr>
            <a:r>
              <a:rPr lang="en-US" sz="2400" dirty="0">
                <a:latin typeface="+mn-lt"/>
              </a:rPr>
              <a:t>* Note that the interactive bandits in lecture were slightly repurposed, but otherwise copied from </a:t>
            </a:r>
            <a:r>
              <a:rPr lang="en-US" sz="2400" dirty="0" err="1">
                <a:latin typeface="+mn-lt"/>
              </a:rPr>
              <a:t>Github</a:t>
            </a:r>
            <a:r>
              <a:rPr lang="en-US" sz="2400" dirty="0">
                <a:latin typeface="+mn-lt"/>
              </a:rPr>
              <a:t> gist from Robin van Emden</a:t>
            </a:r>
          </a:p>
          <a:p>
            <a:pPr marL="0" indent="0">
              <a:buNone/>
            </a:pPr>
            <a:endParaRPr lang="en-US" sz="2400" dirty="0">
              <a:latin typeface="+mn-lt"/>
            </a:endParaRPr>
          </a:p>
        </p:txBody>
      </p:sp>
    </p:spTree>
    <p:extLst>
      <p:ext uri="{BB962C8B-B14F-4D97-AF65-F5344CB8AC3E}">
        <p14:creationId xmlns:p14="http://schemas.microsoft.com/office/powerpoint/2010/main" val="246172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Stable Location</a:t>
            </a:r>
          </a:p>
        </p:txBody>
      </p:sp>
      <p:sp>
        <p:nvSpPr>
          <p:cNvPr id="5" name="Content Placeholder 4">
            <a:extLst>
              <a:ext uri="{FF2B5EF4-FFF2-40B4-BE49-F238E27FC236}">
                <a16:creationId xmlns:a16="http://schemas.microsoft.com/office/drawing/2014/main" id="{47B00FF9-48E4-AE48-B9A0-CC9CC7ACC596}"/>
              </a:ext>
            </a:extLst>
          </p:cNvPr>
          <p:cNvSpPr>
            <a:spLocks noGrp="1"/>
          </p:cNvSpPr>
          <p:nvPr>
            <p:ph idx="1"/>
          </p:nvPr>
        </p:nvSpPr>
        <p:spPr>
          <a:xfrm>
            <a:off x="494907" y="1581346"/>
            <a:ext cx="8229600" cy="4357541"/>
          </a:xfrm>
        </p:spPr>
        <p:txBody>
          <a:bodyPr>
            <a:normAutofit/>
          </a:bodyPr>
          <a:lstStyle/>
          <a:p>
            <a:pPr marL="0" indent="0">
              <a:buNone/>
            </a:pPr>
            <a:r>
              <a:rPr lang="en-US" sz="2400" dirty="0">
                <a:latin typeface="+mn-lt"/>
              </a:rPr>
              <a:t>This presentation can be found at:</a:t>
            </a:r>
          </a:p>
          <a:p>
            <a:pPr marL="0" indent="0">
              <a:buNone/>
            </a:pPr>
            <a:r>
              <a:rPr lang="en-US" sz="2400" dirty="0">
                <a:latin typeface="+mn-lt"/>
                <a:hlinkClick r:id="rId2"/>
              </a:rPr>
              <a:t>https://bradweiner.info/files/mab_presentation.pdf</a:t>
            </a:r>
            <a:endParaRPr lang="en-US" sz="2400" dirty="0">
              <a:latin typeface="+mn-lt"/>
            </a:endParaRPr>
          </a:p>
          <a:p>
            <a:pPr marL="0" indent="0">
              <a:buNone/>
            </a:pPr>
            <a:endParaRPr lang="en-US" sz="2400" dirty="0">
              <a:latin typeface="+mn-lt"/>
            </a:endParaRPr>
          </a:p>
          <a:p>
            <a:pPr marL="0" indent="0">
              <a:buNone/>
            </a:pPr>
            <a:endParaRPr lang="en-US" sz="2400" dirty="0">
              <a:latin typeface="+mn-lt"/>
            </a:endParaRPr>
          </a:p>
        </p:txBody>
      </p:sp>
    </p:spTree>
    <p:extLst>
      <p:ext uri="{BB962C8B-B14F-4D97-AF65-F5344CB8AC3E}">
        <p14:creationId xmlns:p14="http://schemas.microsoft.com/office/powerpoint/2010/main" val="4085145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4033C-B7D3-0743-95B7-11A49E578321}"/>
              </a:ext>
            </a:extLst>
          </p:cNvPr>
          <p:cNvSpPr>
            <a:spLocks noGrp="1"/>
          </p:cNvSpPr>
          <p:nvPr>
            <p:ph type="title"/>
          </p:nvPr>
        </p:nvSpPr>
        <p:spPr/>
        <p:txBody>
          <a:bodyPr>
            <a:normAutofit/>
          </a:bodyPr>
          <a:lstStyle/>
          <a:p>
            <a:r>
              <a:rPr lang="en-US" dirty="0"/>
              <a:t>Contact Information</a:t>
            </a:r>
          </a:p>
        </p:txBody>
      </p:sp>
      <p:pic>
        <p:nvPicPr>
          <p:cNvPr id="13" name="Content Placeholder 12" descr="Email with solid fill">
            <a:extLst>
              <a:ext uri="{FF2B5EF4-FFF2-40B4-BE49-F238E27FC236}">
                <a16:creationId xmlns:a16="http://schemas.microsoft.com/office/drawing/2014/main" id="{095EADE9-23FD-F34A-A7B4-F8BF0F663A7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2900" y="1417638"/>
            <a:ext cx="914400" cy="914400"/>
          </a:xfrm>
        </p:spPr>
      </p:pic>
      <p:pic>
        <p:nvPicPr>
          <p:cNvPr id="16" name="Graphic 15">
            <a:extLst>
              <a:ext uri="{FF2B5EF4-FFF2-40B4-BE49-F238E27FC236}">
                <a16:creationId xmlns:a16="http://schemas.microsoft.com/office/drawing/2014/main" id="{EB6B1B56-41DB-3F45-9312-6E765864D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900" y="2667000"/>
            <a:ext cx="914400" cy="914400"/>
          </a:xfrm>
          <a:prstGeom prst="rect">
            <a:avLst/>
          </a:prstGeom>
        </p:spPr>
      </p:pic>
      <p:pic>
        <p:nvPicPr>
          <p:cNvPr id="18" name="Graphic 17">
            <a:extLst>
              <a:ext uri="{FF2B5EF4-FFF2-40B4-BE49-F238E27FC236}">
                <a16:creationId xmlns:a16="http://schemas.microsoft.com/office/drawing/2014/main" id="{68CFA8DA-4381-B244-9ED2-26A97D8BB1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2900" y="3916362"/>
            <a:ext cx="914400" cy="943897"/>
          </a:xfrm>
          <a:prstGeom prst="rect">
            <a:avLst/>
          </a:prstGeom>
        </p:spPr>
      </p:pic>
      <p:sp>
        <p:nvSpPr>
          <p:cNvPr id="19" name="TextBox 18">
            <a:extLst>
              <a:ext uri="{FF2B5EF4-FFF2-40B4-BE49-F238E27FC236}">
                <a16:creationId xmlns:a16="http://schemas.microsoft.com/office/drawing/2014/main" id="{D4227C0D-38B1-D147-9814-E82CBAF7AC3E}"/>
              </a:ext>
            </a:extLst>
          </p:cNvPr>
          <p:cNvSpPr txBox="1"/>
          <p:nvPr/>
        </p:nvSpPr>
        <p:spPr>
          <a:xfrm>
            <a:off x="1668544" y="1545996"/>
            <a:ext cx="3544479" cy="369332"/>
          </a:xfrm>
          <a:prstGeom prst="rect">
            <a:avLst/>
          </a:prstGeom>
          <a:noFill/>
        </p:spPr>
        <p:txBody>
          <a:bodyPr wrap="square" rtlCol="0">
            <a:spAutoFit/>
          </a:bodyPr>
          <a:lstStyle/>
          <a:p>
            <a:r>
              <a:rPr lang="en-US" dirty="0" err="1"/>
              <a:t>brad.weiner@colorado.edu</a:t>
            </a:r>
            <a:endParaRPr lang="en-US" dirty="0"/>
          </a:p>
        </p:txBody>
      </p:sp>
      <p:sp>
        <p:nvSpPr>
          <p:cNvPr id="20" name="TextBox 19">
            <a:extLst>
              <a:ext uri="{FF2B5EF4-FFF2-40B4-BE49-F238E27FC236}">
                <a16:creationId xmlns:a16="http://schemas.microsoft.com/office/drawing/2014/main" id="{7487F6C0-9629-BB48-AD76-A353BB0561D0}"/>
              </a:ext>
            </a:extLst>
          </p:cNvPr>
          <p:cNvSpPr txBox="1"/>
          <p:nvPr/>
        </p:nvSpPr>
        <p:spPr>
          <a:xfrm>
            <a:off x="1668544" y="2939534"/>
            <a:ext cx="3544479" cy="369332"/>
          </a:xfrm>
          <a:prstGeom prst="rect">
            <a:avLst/>
          </a:prstGeom>
          <a:noFill/>
        </p:spPr>
        <p:txBody>
          <a:bodyPr wrap="square" rtlCol="0">
            <a:spAutoFit/>
          </a:bodyPr>
          <a:lstStyle/>
          <a:p>
            <a:r>
              <a:rPr lang="en-US" dirty="0"/>
              <a:t>@</a:t>
            </a:r>
            <a:r>
              <a:rPr lang="en-US" dirty="0" err="1"/>
              <a:t>brad_weiner</a:t>
            </a:r>
            <a:endParaRPr lang="en-US" dirty="0"/>
          </a:p>
        </p:txBody>
      </p:sp>
      <p:sp>
        <p:nvSpPr>
          <p:cNvPr id="21" name="TextBox 20">
            <a:extLst>
              <a:ext uri="{FF2B5EF4-FFF2-40B4-BE49-F238E27FC236}">
                <a16:creationId xmlns:a16="http://schemas.microsoft.com/office/drawing/2014/main" id="{7A95DD42-05B2-F64C-9E40-526E185C9E32}"/>
              </a:ext>
            </a:extLst>
          </p:cNvPr>
          <p:cNvSpPr txBox="1"/>
          <p:nvPr/>
        </p:nvSpPr>
        <p:spPr>
          <a:xfrm>
            <a:off x="1668543" y="4203644"/>
            <a:ext cx="3544479"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bradweiner</a:t>
            </a:r>
            <a:endParaRPr lang="en-US" dirty="0"/>
          </a:p>
        </p:txBody>
      </p:sp>
    </p:spTree>
    <p:extLst>
      <p:ext uri="{BB962C8B-B14F-4D97-AF65-F5344CB8AC3E}">
        <p14:creationId xmlns:p14="http://schemas.microsoft.com/office/powerpoint/2010/main" val="968543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7A73A7-284D-DB40-ADD7-8B96AAC89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
            <a:ext cx="9144000" cy="6852863"/>
          </a:xfrm>
          <a:prstGeom prst="rect">
            <a:avLst/>
          </a:prstGeom>
        </p:spPr>
      </p:pic>
      <p:pic>
        <p:nvPicPr>
          <p:cNvPr id="7" name="Picture 6">
            <a:extLst>
              <a:ext uri="{FF2B5EF4-FFF2-40B4-BE49-F238E27FC236}">
                <a16:creationId xmlns:a16="http://schemas.microsoft.com/office/drawing/2014/main" id="{4BF42D21-39B1-084D-AA66-6EBB2309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5410200"/>
            <a:ext cx="2057400" cy="1056132"/>
          </a:xfrm>
          <a:prstGeom prst="rect">
            <a:avLst/>
          </a:prstGeom>
        </p:spPr>
      </p:pic>
    </p:spTree>
    <p:extLst>
      <p:ext uri="{BB962C8B-B14F-4D97-AF65-F5344CB8AC3E}">
        <p14:creationId xmlns:p14="http://schemas.microsoft.com/office/powerpoint/2010/main" val="263335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8E6F-D287-B048-9E76-F866E6A436A1}"/>
              </a:ext>
            </a:extLst>
          </p:cNvPr>
          <p:cNvSpPr>
            <a:spLocks noGrp="1"/>
          </p:cNvSpPr>
          <p:nvPr>
            <p:ph type="title"/>
          </p:nvPr>
        </p:nvSpPr>
        <p:spPr/>
        <p:txBody>
          <a:bodyPr/>
          <a:lstStyle/>
          <a:p>
            <a:r>
              <a:rPr lang="en-US" dirty="0"/>
              <a:t>Today’s Discussion</a:t>
            </a:r>
          </a:p>
        </p:txBody>
      </p:sp>
      <p:sp>
        <p:nvSpPr>
          <p:cNvPr id="3" name="Content Placeholder 2">
            <a:extLst>
              <a:ext uri="{FF2B5EF4-FFF2-40B4-BE49-F238E27FC236}">
                <a16:creationId xmlns:a16="http://schemas.microsoft.com/office/drawing/2014/main" id="{BE1B5AC3-48F9-954B-B942-54EE56367FFA}"/>
              </a:ext>
            </a:extLst>
          </p:cNvPr>
          <p:cNvSpPr>
            <a:spLocks noGrp="1"/>
          </p:cNvSpPr>
          <p:nvPr>
            <p:ph idx="1"/>
          </p:nvPr>
        </p:nvSpPr>
        <p:spPr/>
        <p:txBody>
          <a:bodyPr>
            <a:normAutofit/>
          </a:bodyPr>
          <a:lstStyle/>
          <a:p>
            <a:r>
              <a:rPr lang="en-US" sz="2400" dirty="0">
                <a:latin typeface="+mn-lt"/>
              </a:rPr>
              <a:t>Quick Introduction</a:t>
            </a:r>
          </a:p>
          <a:p>
            <a:r>
              <a:rPr lang="en-US" sz="2400" dirty="0">
                <a:latin typeface="+mn-lt"/>
              </a:rPr>
              <a:t>Apartment Hunting in Springfield</a:t>
            </a:r>
          </a:p>
          <a:p>
            <a:r>
              <a:rPr lang="en-US" sz="2400" dirty="0">
                <a:latin typeface="+mn-lt"/>
              </a:rPr>
              <a:t>Learning vs. Earning in User Experience</a:t>
            </a:r>
          </a:p>
          <a:p>
            <a:r>
              <a:rPr lang="en-US" sz="2400" dirty="0">
                <a:latin typeface="+mn-lt"/>
              </a:rPr>
              <a:t>Frequentists and Bayesians</a:t>
            </a:r>
          </a:p>
          <a:p>
            <a:r>
              <a:rPr lang="en-US" sz="2400" dirty="0">
                <a:latin typeface="+mn-lt"/>
              </a:rPr>
              <a:t>Questions</a:t>
            </a:r>
          </a:p>
          <a:p>
            <a:r>
              <a:rPr lang="en-US" sz="2400" dirty="0">
                <a:latin typeface="+mn-lt"/>
              </a:rPr>
              <a:t>Open Ended Data Science Questions</a:t>
            </a:r>
          </a:p>
          <a:p>
            <a:pPr marL="0" indent="0">
              <a:buNone/>
            </a:pPr>
            <a:endParaRPr lang="en-US" sz="2400" dirty="0">
              <a:latin typeface="+mn-lt"/>
            </a:endParaRPr>
          </a:p>
        </p:txBody>
      </p:sp>
    </p:spTree>
    <p:extLst>
      <p:ext uri="{BB962C8B-B14F-4D97-AF65-F5344CB8AC3E}">
        <p14:creationId xmlns:p14="http://schemas.microsoft.com/office/powerpoint/2010/main" val="164884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77969-BF00-334B-973E-E7BC5475D1AA}"/>
              </a:ext>
            </a:extLst>
          </p:cNvPr>
          <p:cNvSpPr>
            <a:spLocks noGrp="1"/>
          </p:cNvSpPr>
          <p:nvPr>
            <p:ph type="title"/>
          </p:nvPr>
        </p:nvSpPr>
        <p:spPr/>
        <p:txBody>
          <a:bodyPr/>
          <a:lstStyle/>
          <a:p>
            <a:r>
              <a:rPr lang="en-US" dirty="0"/>
              <a:t>Finding an Apartment in Springfield</a:t>
            </a:r>
          </a:p>
        </p:txBody>
      </p:sp>
      <p:pic>
        <p:nvPicPr>
          <p:cNvPr id="11" name="Picture 10">
            <a:extLst>
              <a:ext uri="{FF2B5EF4-FFF2-40B4-BE49-F238E27FC236}">
                <a16:creationId xmlns:a16="http://schemas.microsoft.com/office/drawing/2014/main" id="{CF293A24-B425-0F4F-A649-6BE71176E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16" y="1495922"/>
            <a:ext cx="7516167" cy="3866156"/>
          </a:xfrm>
          <a:prstGeom prst="rect">
            <a:avLst/>
          </a:prstGeom>
        </p:spPr>
      </p:pic>
      <p:sp>
        <p:nvSpPr>
          <p:cNvPr id="12" name="Rectangle 11">
            <a:extLst>
              <a:ext uri="{FF2B5EF4-FFF2-40B4-BE49-F238E27FC236}">
                <a16:creationId xmlns:a16="http://schemas.microsoft.com/office/drawing/2014/main" id="{2B19B2BD-C615-F44B-9A16-6C48303BE4E0}"/>
              </a:ext>
            </a:extLst>
          </p:cNvPr>
          <p:cNvSpPr/>
          <p:nvPr/>
        </p:nvSpPr>
        <p:spPr>
          <a:xfrm>
            <a:off x="1889090" y="1798655"/>
            <a:ext cx="2019719" cy="241160"/>
          </a:xfrm>
          <a:prstGeom prst="rect">
            <a:avLst/>
          </a:prstGeom>
          <a:solidFill>
            <a:schemeClr val="accent1">
              <a:alpha val="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408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77969-BF00-334B-973E-E7BC5475D1AA}"/>
              </a:ext>
            </a:extLst>
          </p:cNvPr>
          <p:cNvSpPr>
            <a:spLocks noGrp="1"/>
          </p:cNvSpPr>
          <p:nvPr>
            <p:ph type="title"/>
          </p:nvPr>
        </p:nvSpPr>
        <p:spPr/>
        <p:txBody>
          <a:bodyPr/>
          <a:lstStyle/>
          <a:p>
            <a:r>
              <a:rPr lang="en-US" dirty="0"/>
              <a:t>Constraints</a:t>
            </a:r>
          </a:p>
        </p:txBody>
      </p:sp>
      <p:pic>
        <p:nvPicPr>
          <p:cNvPr id="9" name="Graphic 8" descr="Money outline">
            <a:extLst>
              <a:ext uri="{FF2B5EF4-FFF2-40B4-BE49-F238E27FC236}">
                <a16:creationId xmlns:a16="http://schemas.microsoft.com/office/drawing/2014/main" id="{247EAF76-C8EF-1D4C-A3CE-3CDB9E0EE9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165" y="1755949"/>
            <a:ext cx="914400" cy="914400"/>
          </a:xfrm>
          <a:prstGeom prst="rect">
            <a:avLst/>
          </a:prstGeom>
        </p:spPr>
      </p:pic>
      <p:pic>
        <p:nvPicPr>
          <p:cNvPr id="13" name="Graphic 12" descr="Sleep outline">
            <a:extLst>
              <a:ext uri="{FF2B5EF4-FFF2-40B4-BE49-F238E27FC236}">
                <a16:creationId xmlns:a16="http://schemas.microsoft.com/office/drawing/2014/main" id="{1F9C5B55-5E79-DA47-8A95-7D0583C002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7789" y="1755949"/>
            <a:ext cx="914400" cy="914400"/>
          </a:xfrm>
          <a:prstGeom prst="rect">
            <a:avLst/>
          </a:prstGeom>
        </p:spPr>
      </p:pic>
      <p:pic>
        <p:nvPicPr>
          <p:cNvPr id="15" name="Graphic 14" descr="Dumbbell outline">
            <a:extLst>
              <a:ext uri="{FF2B5EF4-FFF2-40B4-BE49-F238E27FC236}">
                <a16:creationId xmlns:a16="http://schemas.microsoft.com/office/drawing/2014/main" id="{1CBA60C8-BAC6-B444-A812-E18A3167EA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7413" y="1755949"/>
            <a:ext cx="914400" cy="914400"/>
          </a:xfrm>
          <a:prstGeom prst="rect">
            <a:avLst/>
          </a:prstGeom>
        </p:spPr>
      </p:pic>
      <p:pic>
        <p:nvPicPr>
          <p:cNvPr id="17" name="Graphic 16" descr="Map with pin outline">
            <a:extLst>
              <a:ext uri="{FF2B5EF4-FFF2-40B4-BE49-F238E27FC236}">
                <a16:creationId xmlns:a16="http://schemas.microsoft.com/office/drawing/2014/main" id="{3CA14CB5-D2E8-1342-BC74-7ECB6C9909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57037" y="1755949"/>
            <a:ext cx="914400" cy="914400"/>
          </a:xfrm>
          <a:prstGeom prst="rect">
            <a:avLst/>
          </a:prstGeom>
        </p:spPr>
      </p:pic>
      <p:pic>
        <p:nvPicPr>
          <p:cNvPr id="19" name="Graphic 18" descr="Snowflake outline">
            <a:extLst>
              <a:ext uri="{FF2B5EF4-FFF2-40B4-BE49-F238E27FC236}">
                <a16:creationId xmlns:a16="http://schemas.microsoft.com/office/drawing/2014/main" id="{89320086-0712-0648-AEE5-434EA7FDB2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8165" y="3730452"/>
            <a:ext cx="914400" cy="914400"/>
          </a:xfrm>
          <a:prstGeom prst="rect">
            <a:avLst/>
          </a:prstGeom>
        </p:spPr>
      </p:pic>
      <p:pic>
        <p:nvPicPr>
          <p:cNvPr id="23" name="Graphic 22" descr="Dog outline">
            <a:extLst>
              <a:ext uri="{FF2B5EF4-FFF2-40B4-BE49-F238E27FC236}">
                <a16:creationId xmlns:a16="http://schemas.microsoft.com/office/drawing/2014/main" id="{28CF7801-B54B-D645-8FD6-8317E1B2E0C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7413" y="3764800"/>
            <a:ext cx="914400" cy="914400"/>
          </a:xfrm>
          <a:prstGeom prst="rect">
            <a:avLst/>
          </a:prstGeom>
        </p:spPr>
      </p:pic>
      <p:pic>
        <p:nvPicPr>
          <p:cNvPr id="25" name="Graphic 24" descr="Car outline">
            <a:extLst>
              <a:ext uri="{FF2B5EF4-FFF2-40B4-BE49-F238E27FC236}">
                <a16:creationId xmlns:a16="http://schemas.microsoft.com/office/drawing/2014/main" id="{3C02ACA7-45E7-2C41-B1B5-83F4D9BD0FC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57789" y="3846007"/>
            <a:ext cx="914400" cy="914400"/>
          </a:xfrm>
          <a:prstGeom prst="rect">
            <a:avLst/>
          </a:prstGeom>
        </p:spPr>
      </p:pic>
      <p:pic>
        <p:nvPicPr>
          <p:cNvPr id="27" name="Graphic 26" descr="Badge Question Mark outline">
            <a:extLst>
              <a:ext uri="{FF2B5EF4-FFF2-40B4-BE49-F238E27FC236}">
                <a16:creationId xmlns:a16="http://schemas.microsoft.com/office/drawing/2014/main" id="{5313690F-89BF-744D-B84E-3C26D9A7E2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57037" y="3809196"/>
            <a:ext cx="914400" cy="914400"/>
          </a:xfrm>
          <a:prstGeom prst="rect">
            <a:avLst/>
          </a:prstGeom>
        </p:spPr>
      </p:pic>
    </p:spTree>
    <p:extLst>
      <p:ext uri="{BB962C8B-B14F-4D97-AF65-F5344CB8AC3E}">
        <p14:creationId xmlns:p14="http://schemas.microsoft.com/office/powerpoint/2010/main" val="2622862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7723589-B8F2-3E4E-A766-1A1427755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947" y="419519"/>
            <a:ext cx="6672105" cy="500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17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4EA4973-F147-C541-8D35-F034BA2B4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08" y="342977"/>
            <a:ext cx="7202784" cy="541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55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C182465-A419-3845-AAA4-4D88B132D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061" y="657329"/>
            <a:ext cx="6513564" cy="488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1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3679</TotalTime>
  <Words>848</Words>
  <Application>Microsoft Macintosh PowerPoint</Application>
  <PresentationFormat>On-screen Show (4:3)</PresentationFormat>
  <Paragraphs>97</Paragraphs>
  <Slides>38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American Typewriter</vt:lpstr>
      <vt:lpstr>Arial</vt:lpstr>
      <vt:lpstr>Arial Black</vt:lpstr>
      <vt:lpstr>Calibri</vt:lpstr>
      <vt:lpstr>Cambria Math</vt:lpstr>
      <vt:lpstr>Helvetica</vt:lpstr>
      <vt:lpstr>Office Theme</vt:lpstr>
      <vt:lpstr>PowerPoint Presentation</vt:lpstr>
      <vt:lpstr>Content Optimization with Multi-Arm Bandits &amp; How to Title Presentations    Guest Talk CSCI 4830 Special Topics in Computer Science Data Driven Design 2021-03-18   Brad Weiner  Director of Data Science CU Boulder </vt:lpstr>
      <vt:lpstr>Me</vt:lpstr>
      <vt:lpstr>Today’s Discussion</vt:lpstr>
      <vt:lpstr>Finding an Apartment in Springfield</vt:lpstr>
      <vt:lpstr>Constraints</vt:lpstr>
      <vt:lpstr>PowerPoint Presentation</vt:lpstr>
      <vt:lpstr>PowerPoint Presentation</vt:lpstr>
      <vt:lpstr>PowerPoint Presentation</vt:lpstr>
      <vt:lpstr>PowerPoint Presentation</vt:lpstr>
      <vt:lpstr>Question: When Do You Stop Looking and Put Down a Deposit?</vt:lpstr>
      <vt:lpstr>The challenge:</vt:lpstr>
      <vt:lpstr>Some Knowledge Here:</vt:lpstr>
      <vt:lpstr>Multi-Arm Bandits (MAB)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Multi-Arm Bandit Solutions</vt:lpstr>
      <vt:lpstr>An Oversimplified Description of Statistical Approaches</vt:lpstr>
      <vt:lpstr>PowerPoint Presentation</vt:lpstr>
      <vt:lpstr>Experiments in Web Design</vt:lpstr>
      <vt:lpstr>PowerPoint Presentation</vt:lpstr>
      <vt:lpstr>A/B Split Test vs. Multi-Arm Bandit</vt:lpstr>
      <vt:lpstr>Key Takeaways</vt:lpstr>
      <vt:lpstr>Questions</vt:lpstr>
      <vt:lpstr>Data Science Questions</vt:lpstr>
      <vt:lpstr>Sources</vt:lpstr>
      <vt:lpstr>Stable Location</vt:lpstr>
      <vt:lpstr>Contact Information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Weiner</dc:creator>
  <cp:lastModifiedBy>Brad Weiner</cp:lastModifiedBy>
  <cp:revision>6</cp:revision>
  <dcterms:created xsi:type="dcterms:W3CDTF">2021-01-26T17:11:30Z</dcterms:created>
  <dcterms:modified xsi:type="dcterms:W3CDTF">2021-03-19T16:14:04Z</dcterms:modified>
</cp:coreProperties>
</file>